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1"/>
  </p:notesMasterIdLst>
  <p:handoutMasterIdLst>
    <p:handoutMasterId r:id="rId22"/>
  </p:handoutMasterIdLst>
  <p:sldIdLst>
    <p:sldId id="376" r:id="rId2"/>
    <p:sldId id="557" r:id="rId3"/>
    <p:sldId id="558" r:id="rId4"/>
    <p:sldId id="543" r:id="rId5"/>
    <p:sldId id="544" r:id="rId6"/>
    <p:sldId id="560" r:id="rId7"/>
    <p:sldId id="559" r:id="rId8"/>
    <p:sldId id="561" r:id="rId9"/>
    <p:sldId id="562" r:id="rId10"/>
    <p:sldId id="563" r:id="rId11"/>
    <p:sldId id="395" r:id="rId12"/>
    <p:sldId id="462" r:id="rId13"/>
    <p:sldId id="539" r:id="rId14"/>
    <p:sldId id="400" r:id="rId15"/>
    <p:sldId id="540" r:id="rId16"/>
    <p:sldId id="476" r:id="rId17"/>
    <p:sldId id="542" r:id="rId18"/>
    <p:sldId id="564" r:id="rId19"/>
    <p:sldId id="532" r:id="rId20"/>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0499" autoAdjust="0"/>
  </p:normalViewPr>
  <p:slideViewPr>
    <p:cSldViewPr>
      <p:cViewPr varScale="1">
        <p:scale>
          <a:sx n="53" d="100"/>
          <a:sy n="53" d="100"/>
        </p:scale>
        <p:origin x="16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2" y="-1472"/>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panose="020B0604020202020204" pitchFamily="34"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85BE48BE-2610-4179-8375-2EFA24D7155E}"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4D6D76BD-72A3-4866-B59F-0542A83D99BF}"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This week, we are going to look at a couple of structural design patterns that allow us to transform one interface to another. The first one is called the Adapter pattern, and it does pretty much what you’d expect.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seen the Adapter pattern in action, let’s go back to our power socket example to see how everything maps out. In the example, we have a 3-pin plug that is trying to get power from the 2-pin wall socket, so the 3-pin plug is our || Client. In the duck simulation, that’s the class that has the </a:t>
            </a:r>
            <a:r>
              <a:rPr lang="en-US" dirty="0" err="1"/>
              <a:t>testDuck</a:t>
            </a:r>
            <a:r>
              <a:rPr lang="en-US" dirty="0"/>
              <a:t>() method. The power socket is the || </a:t>
            </a:r>
            <a:r>
              <a:rPr lang="en-US" dirty="0" err="1"/>
              <a:t>Adaptee</a:t>
            </a:r>
            <a:r>
              <a:rPr lang="en-US" dirty="0"/>
              <a:t>, which is the thing we are trying to use. In the duck simulation, that’s the Chicken that </a:t>
            </a:r>
            <a:r>
              <a:rPr lang="en-US" dirty="0" err="1"/>
              <a:t>testDuck</a:t>
            </a:r>
            <a:r>
              <a:rPr lang="en-US" dirty="0"/>
              <a:t>() is trying to treat as a Duck. And of course, the || </a:t>
            </a:r>
            <a:r>
              <a:rPr lang="en-US" dirty="0" err="1"/>
              <a:t>ChickenAdapter</a:t>
            </a:r>
            <a:r>
              <a:rPr lang="en-US" dirty="0"/>
              <a:t> class is our Adapter. Essentially, the Client will submit a || request() to the Adapter using its interface, such as quack(), and the adapter will || translate this request into the </a:t>
            </a:r>
            <a:r>
              <a:rPr lang="en-US" dirty="0" err="1"/>
              <a:t>Adaptee’s</a:t>
            </a:r>
            <a:r>
              <a:rPr lang="en-US" dirty="0"/>
              <a:t> interface, such as cluck(). Notice that the Client and </a:t>
            </a:r>
            <a:r>
              <a:rPr lang="en-US" dirty="0" err="1"/>
              <a:t>Adaptee</a:t>
            </a:r>
            <a:r>
              <a:rPr lang="en-US" dirty="0"/>
              <a:t> are not changed at all, we just need to add the Adapter.</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10</a:t>
            </a:fld>
            <a:endParaRPr lang="en-GB"/>
          </a:p>
        </p:txBody>
      </p:sp>
    </p:spTree>
    <p:extLst>
      <p:ext uri="{BB962C8B-B14F-4D97-AF65-F5344CB8AC3E}">
        <p14:creationId xmlns:p14="http://schemas.microsoft.com/office/powerpoint/2010/main" val="2317805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it? Great. I will now formally introduce the Adapter design pattern.</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11</a:t>
            </a:fld>
            <a:endParaRPr lang="en-GB"/>
          </a:p>
        </p:txBody>
      </p:sp>
    </p:spTree>
    <p:extLst>
      <p:ext uri="{BB962C8B-B14F-4D97-AF65-F5344CB8AC3E}">
        <p14:creationId xmlns:p14="http://schemas.microsoft.com/office/powerpoint/2010/main" val="896403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Adapter pattern converts the interface of one class that does not match what the client wants into another interface that the client does want. Therefore, classes with incompatible interfaces can now work together </a:t>
            </a:r>
            <a:r>
              <a:rPr lang="en-US" baseline="0" dirty="0"/>
              <a:t>This pattern is also known as || the Wrapper pattern.</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12</a:t>
            </a:fld>
            <a:endParaRPr lang="en-GB"/>
          </a:p>
        </p:txBody>
      </p:sp>
    </p:spTree>
    <p:extLst>
      <p:ext uri="{BB962C8B-B14F-4D97-AF65-F5344CB8AC3E}">
        <p14:creationId xmlns:p14="http://schemas.microsoft.com/office/powerpoint/2010/main" val="2280136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class diagram for the Adapter pattern. We have the || Client class, which is just the class that is trying to use an object that implements some method called request(), and this method is specified by the || Target interface. However, the actual object called the || </a:t>
            </a:r>
            <a:r>
              <a:rPr lang="en-US" dirty="0" err="1"/>
              <a:t>Adaptee</a:t>
            </a:r>
            <a:r>
              <a:rPr lang="en-US" dirty="0"/>
              <a:t> does not have the request() method, instead it has the </a:t>
            </a:r>
            <a:r>
              <a:rPr lang="en-US" dirty="0" err="1"/>
              <a:t>specificRequest</a:t>
            </a:r>
            <a:r>
              <a:rPr lang="en-US" dirty="0"/>
              <a:t>() method. Therefore, we insert and || Adapter class. This class has a || reference to the </a:t>
            </a:r>
            <a:r>
              <a:rPr lang="en-US" dirty="0" err="1"/>
              <a:t>Adaptee</a:t>
            </a:r>
            <a:r>
              <a:rPr lang="en-US" dirty="0"/>
              <a:t> object, and it also || implements the Target interface. The Adapter’s job is to translate request() into some combination of </a:t>
            </a:r>
            <a:r>
              <a:rPr lang="en-US" dirty="0" err="1"/>
              <a:t>specificRequest</a:t>
            </a:r>
            <a:r>
              <a:rPr lang="en-US" dirty="0"/>
              <a:t>() function calls.</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13</a:t>
            </a:fld>
            <a:endParaRPr lang="en-GB"/>
          </a:p>
        </p:txBody>
      </p:sp>
    </p:spTree>
    <p:extLst>
      <p:ext uri="{BB962C8B-B14F-4D97-AF65-F5344CB8AC3E}">
        <p14:creationId xmlns:p14="http://schemas.microsoft.com/office/powerpoint/2010/main" val="375350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summary, the Adapter pattern has 4 key participants. The || Target defines an interface for objects that the Client uses, while the || Client is the class that uses the objects conforming to this Target interface. Meanwhile, the || </a:t>
            </a:r>
            <a:r>
              <a:rPr lang="en-US" baseline="0" dirty="0" err="1"/>
              <a:t>Adaptee</a:t>
            </a:r>
            <a:r>
              <a:rPr lang="en-US" baseline="0" dirty="0"/>
              <a:t> is the class that defines some existing interface that needs to be adapted to the Target interface. Finally, the || Adapter adapts the interface of the </a:t>
            </a:r>
            <a:r>
              <a:rPr lang="en-US" baseline="0" dirty="0" err="1"/>
              <a:t>Adaptee</a:t>
            </a:r>
            <a:r>
              <a:rPr lang="en-US" baseline="0" dirty="0"/>
              <a:t> to the Target interface.</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14</a:t>
            </a:fld>
            <a:endParaRPr lang="en-GB"/>
          </a:p>
        </p:txBody>
      </p:sp>
    </p:spTree>
    <p:extLst>
      <p:ext uri="{BB962C8B-B14F-4D97-AF65-F5344CB8AC3E}">
        <p14:creationId xmlns:p14="http://schemas.microsoft.com/office/powerpoint/2010/main" val="1880505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027F6-8C47-7120-A431-454D3FA6B8A5}"/>
            </a:ext>
          </a:extLst>
        </p:cNvPr>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07151029-EFF4-18DF-111E-5C48EFA53E5C}"/>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CFF8380A-8E35-23D7-AA74-AF88F2D658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In our Duck Simulation, || this is the Client class. OK, this is not quite accurate since we don’t actually have a </a:t>
            </a:r>
            <a:r>
              <a:rPr lang="en-US" altLang="en-US" dirty="0" err="1">
                <a:latin typeface="Arial" panose="020B0604020202020204" pitchFamily="34" charset="0"/>
              </a:rPr>
              <a:t>DuckSimulation</a:t>
            </a:r>
            <a:r>
              <a:rPr lang="en-US" altLang="en-US" dirty="0">
                <a:latin typeface="Arial" panose="020B0604020202020204" pitchFamily="34" charset="0"/>
              </a:rPr>
              <a:t> class, it’s really just the program that calls </a:t>
            </a:r>
            <a:r>
              <a:rPr lang="en-US" altLang="en-US" dirty="0" err="1">
                <a:latin typeface="Arial" panose="020B0604020202020204" pitchFamily="34" charset="0"/>
              </a:rPr>
              <a:t>testDuck</a:t>
            </a:r>
            <a:r>
              <a:rPr lang="en-US" altLang="en-US" dirty="0">
                <a:latin typeface="Arial" panose="020B0604020202020204" pitchFamily="34" charset="0"/>
              </a:rPr>
              <a:t>(). Now, </a:t>
            </a:r>
            <a:r>
              <a:rPr lang="en-US" altLang="en-US" dirty="0" err="1">
                <a:latin typeface="Arial" panose="020B0604020202020204" pitchFamily="34" charset="0"/>
              </a:rPr>
              <a:t>testDuck</a:t>
            </a:r>
            <a:r>
              <a:rPr lang="en-US" altLang="en-US" dirty="0">
                <a:latin typeface="Arial" panose="020B0604020202020204" pitchFamily="34" charset="0"/>
              </a:rPr>
              <a:t>() expects a Duck as an argument, and || Duck is the Target interface, so anything that implements this interface, meaning that it has a quack() and a fly() method, can be used in </a:t>
            </a:r>
            <a:r>
              <a:rPr lang="en-US" altLang="en-US" dirty="0" err="1">
                <a:latin typeface="Arial" panose="020B0604020202020204" pitchFamily="34" charset="0"/>
              </a:rPr>
              <a:t>testDuck</a:t>
            </a:r>
            <a:r>
              <a:rPr lang="en-US" altLang="en-US" dirty="0">
                <a:latin typeface="Arial" panose="020B0604020202020204" pitchFamily="34" charset="0"/>
              </a:rPr>
              <a:t>(). What we want to use is the </a:t>
            </a:r>
            <a:r>
              <a:rPr lang="en-US" altLang="en-US" dirty="0" err="1">
                <a:latin typeface="Arial" panose="020B0604020202020204" pitchFamily="34" charset="0"/>
              </a:rPr>
              <a:t>KampungChicken</a:t>
            </a:r>
            <a:r>
              <a:rPr lang="en-US" altLang="en-US" dirty="0">
                <a:latin typeface="Arial" panose="020B0604020202020204" pitchFamily="34" charset="0"/>
              </a:rPr>
              <a:t> object, which is || our </a:t>
            </a:r>
            <a:r>
              <a:rPr lang="en-US" altLang="en-US" dirty="0" err="1">
                <a:latin typeface="Arial" panose="020B0604020202020204" pitchFamily="34" charset="0"/>
              </a:rPr>
              <a:t>Adaptee</a:t>
            </a:r>
            <a:r>
              <a:rPr lang="en-US" altLang="en-US" dirty="0">
                <a:latin typeface="Arial" panose="020B0604020202020204" pitchFamily="34" charset="0"/>
              </a:rPr>
              <a:t>, but </a:t>
            </a:r>
            <a:r>
              <a:rPr lang="en-US" altLang="en-US" dirty="0" err="1">
                <a:latin typeface="Arial" panose="020B0604020202020204" pitchFamily="34" charset="0"/>
              </a:rPr>
              <a:t>KampungChicken</a:t>
            </a:r>
            <a:r>
              <a:rPr lang="en-US" altLang="en-US" dirty="0">
                <a:latin typeface="Arial" panose="020B0604020202020204" pitchFamily="34" charset="0"/>
              </a:rPr>
              <a:t> does not have a quack() method, it has a cluck() method. Therefore, we introduce our || Adapter called </a:t>
            </a:r>
            <a:r>
              <a:rPr lang="en-US" altLang="en-US" dirty="0" err="1">
                <a:latin typeface="Arial" panose="020B0604020202020204" pitchFamily="34" charset="0"/>
              </a:rPr>
              <a:t>ChickenAdapter</a:t>
            </a:r>
            <a:r>
              <a:rPr lang="en-US" altLang="en-US" dirty="0">
                <a:latin typeface="Arial" panose="020B0604020202020204" pitchFamily="34" charset="0"/>
              </a:rPr>
              <a:t> that has a reference to our </a:t>
            </a:r>
            <a:r>
              <a:rPr lang="en-US" altLang="en-US" dirty="0" err="1">
                <a:latin typeface="Arial" panose="020B0604020202020204" pitchFamily="34" charset="0"/>
              </a:rPr>
              <a:t>KampungChicken</a:t>
            </a:r>
            <a:r>
              <a:rPr lang="en-US" altLang="en-US" dirty="0">
                <a:latin typeface="Arial" panose="020B0604020202020204" pitchFamily="34" charset="0"/>
              </a:rPr>
              <a:t> object and implements the Duck interface. With a little coding, our </a:t>
            </a:r>
            <a:r>
              <a:rPr lang="en-US" altLang="en-US" dirty="0" err="1">
                <a:latin typeface="Arial" panose="020B0604020202020204" pitchFamily="34" charset="0"/>
              </a:rPr>
              <a:t>ChickenAdapter</a:t>
            </a:r>
            <a:r>
              <a:rPr lang="en-US" altLang="en-US" dirty="0">
                <a:latin typeface="Arial" panose="020B0604020202020204" pitchFamily="34" charset="0"/>
              </a:rPr>
              <a:t> implements the </a:t>
            </a:r>
            <a:r>
              <a:rPr lang="en-US" altLang="en-US" dirty="0" err="1">
                <a:latin typeface="Arial" panose="020B0604020202020204" pitchFamily="34" charset="0"/>
              </a:rPr>
              <a:t>KampungChicken</a:t>
            </a:r>
            <a:r>
              <a:rPr lang="en-US" altLang="en-US" dirty="0">
                <a:latin typeface="Arial" panose="020B0604020202020204" pitchFamily="34" charset="0"/>
              </a:rPr>
              <a:t> versions of quack() and fly() so that </a:t>
            </a:r>
            <a:r>
              <a:rPr lang="en-US" altLang="en-US" dirty="0" err="1">
                <a:latin typeface="Arial" panose="020B0604020202020204" pitchFamily="34" charset="0"/>
              </a:rPr>
              <a:t>testDuck</a:t>
            </a:r>
            <a:r>
              <a:rPr lang="en-US" altLang="en-US" dirty="0">
                <a:latin typeface="Arial" panose="020B0604020202020204" pitchFamily="34" charset="0"/>
              </a:rPr>
              <a:t>() can use it just like a Duck.</a:t>
            </a:r>
          </a:p>
        </p:txBody>
      </p:sp>
      <p:sp>
        <p:nvSpPr>
          <p:cNvPr id="27652" name="Slide Number Placeholder 3">
            <a:extLst>
              <a:ext uri="{FF2B5EF4-FFF2-40B4-BE49-F238E27FC236}">
                <a16:creationId xmlns:a16="http://schemas.microsoft.com/office/drawing/2014/main" id="{8D50746E-A2AB-BB8D-DC6C-4E58747010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952B558B-7BE4-4340-B8D1-953E71D8D6F1}" type="slidenum">
              <a:rPr lang="en-GB" altLang="en-US" sz="1000" smtClean="0">
                <a:latin typeface="Arial" panose="020B0604020202020204" pitchFamily="34" charset="0"/>
              </a:rPr>
              <a:pPr/>
              <a:t>15</a:t>
            </a:fld>
            <a:endParaRPr lang="en-GB" altLang="en-US" sz="1000">
              <a:latin typeface="Arial" panose="020B0604020202020204" pitchFamily="34" charset="0"/>
            </a:endParaRPr>
          </a:p>
        </p:txBody>
      </p:sp>
    </p:spTree>
    <p:extLst>
      <p:ext uri="{BB962C8B-B14F-4D97-AF65-F5344CB8AC3E}">
        <p14:creationId xmlns:p14="http://schemas.microsoft.com/office/powerpoint/2010/main" val="442676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Adapter design pattern. What have we achieved? So the obvious benefit is that we can now use an existing class without changing it even though its interface does not match what you need. The adapter pattern is heavily used when we want to make || different versions of systems backwards-compatible, for example so that new versions of Word can open documents created by old versions. The adapter pattern also allows us to create a || reusable class that can cooperate with unrelated or even unforeseen future classes. Imagine a </a:t>
            </a:r>
            <a:r>
              <a:rPr lang="en-US" dirty="0" err="1"/>
              <a:t>TextExtractor</a:t>
            </a:r>
            <a:r>
              <a:rPr lang="en-US" dirty="0"/>
              <a:t> class that takes a file object as an argument and returns the plain text version of that file. Perhaps it can currently handle txt, Word and pdf files, but it can later be extended to handle all kinds of other file formats. You just have to write an adapter for each file type. Neat, right?</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16</a:t>
            </a:fld>
            <a:endParaRPr lang="en-GB"/>
          </a:p>
        </p:txBody>
      </p:sp>
    </p:spTree>
    <p:extLst>
      <p:ext uri="{BB962C8B-B14F-4D97-AF65-F5344CB8AC3E}">
        <p14:creationId xmlns:p14="http://schemas.microsoft.com/office/powerpoint/2010/main" val="2190619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Gang of Four book actually defines two ways to implement the Adapter design pattern. The one I’ve shown you is called an Object Adapter, and that one uses composition, as in the Adapter has a reference to the </a:t>
            </a:r>
            <a:r>
              <a:rPr lang="en-US" dirty="0" err="1"/>
              <a:t>Adaptee</a:t>
            </a:r>
            <a:r>
              <a:rPr lang="en-US" dirty="0"/>
              <a:t>. The other version is called a || Class Adapter, and in this version, the Adapter inherits from the </a:t>
            </a:r>
            <a:r>
              <a:rPr lang="en-US" dirty="0" err="1"/>
              <a:t>Adaptee</a:t>
            </a:r>
            <a:r>
              <a:rPr lang="en-US" dirty="0"/>
              <a:t>, so it </a:t>
            </a:r>
            <a:r>
              <a:rPr lang="en-US" i="1" dirty="0"/>
              <a:t>is</a:t>
            </a:r>
            <a:r>
              <a:rPr lang="en-US" i="0" dirty="0"/>
              <a:t> a type of </a:t>
            </a:r>
            <a:r>
              <a:rPr lang="en-US" i="0" dirty="0" err="1"/>
              <a:t>Adaptee</a:t>
            </a:r>
            <a:r>
              <a:rPr lang="en-US" i="0" dirty="0"/>
              <a:t>. The concept is still the same – the Adapter will implement the </a:t>
            </a:r>
            <a:r>
              <a:rPr lang="en-US" i="0" dirty="0" err="1"/>
              <a:t>Adaptee</a:t>
            </a:r>
            <a:r>
              <a:rPr lang="en-US" i="0" dirty="0"/>
              <a:t> version of the request() method. We are not going to focus on this version because it requires multiple inheritance, where one class inherits from multiple classes, and not all programming languages allow that. While C++ does allow multiple inheritance, C# only allows multiple inheritance with interfaces, and Java doesn’t allow it at all. </a:t>
            </a:r>
            <a:endParaRPr lang="en-US"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17</a:t>
            </a:fld>
            <a:endParaRPr lang="en-GB"/>
          </a:p>
        </p:txBody>
      </p:sp>
    </p:spTree>
    <p:extLst>
      <p:ext uri="{BB962C8B-B14F-4D97-AF65-F5344CB8AC3E}">
        <p14:creationId xmlns:p14="http://schemas.microsoft.com/office/powerpoint/2010/main" val="322645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3CE3E-47AA-2710-A2D3-2D1751966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1F15E-583B-3E61-A7DE-60FB07C50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2FF50A-B919-6895-8DBE-92CA4ED4F2E5}"/>
              </a:ext>
            </a:extLst>
          </p:cNvPr>
          <p:cNvSpPr>
            <a:spLocks noGrp="1"/>
          </p:cNvSpPr>
          <p:nvPr>
            <p:ph type="body" idx="1"/>
          </p:nvPr>
        </p:nvSpPr>
        <p:spPr/>
        <p:txBody>
          <a:bodyPr/>
          <a:lstStyle/>
          <a:p>
            <a:r>
              <a:rPr lang="en-US" dirty="0"/>
              <a:t>Still, if you are going to code using a language that does allow for multiple inheritance, it is good to understand the trade-offs between object and class adapters. The argument is mainly about flexibility vs. efficiency. A single || object adapter works with an </a:t>
            </a:r>
            <a:r>
              <a:rPr lang="en-US" dirty="0" err="1"/>
              <a:t>Adaptee</a:t>
            </a:r>
            <a:r>
              <a:rPr lang="en-US" dirty="0"/>
              <a:t> class and all its subclasses – our </a:t>
            </a:r>
            <a:r>
              <a:rPr lang="en-US" dirty="0" err="1"/>
              <a:t>ChickenAdapter</a:t>
            </a:r>
            <a:r>
              <a:rPr lang="en-US" dirty="0"/>
              <a:t> works with all types of chickens, assuming that its implementation of quack() and fly() applies to all chickens. This also means that || if we want to add a new functionality, say, swim(), we can do that in our object adapter and it will apply to all </a:t>
            </a:r>
            <a:r>
              <a:rPr lang="en-US" dirty="0" err="1"/>
              <a:t>Adaptee</a:t>
            </a:r>
            <a:r>
              <a:rPr lang="en-US" dirty="0"/>
              <a:t> subclasses as well. So object adapters are pretty flexible in this sense. On the other hand, if there are some || </a:t>
            </a:r>
            <a:r>
              <a:rPr lang="en-US" dirty="0" err="1"/>
              <a:t>Adaptee</a:t>
            </a:r>
            <a:r>
              <a:rPr lang="en-US" dirty="0"/>
              <a:t> subclass special cases that do not work in the general way, then in order to override this </a:t>
            </a:r>
            <a:r>
              <a:rPr lang="en-US" dirty="0" err="1"/>
              <a:t>behaviour</a:t>
            </a:r>
            <a:r>
              <a:rPr lang="en-US" dirty="0"/>
              <a:t>, the object adapter will need to compose with the subclass instead of the </a:t>
            </a:r>
            <a:r>
              <a:rPr lang="en-US" dirty="0" err="1"/>
              <a:t>Adaptee</a:t>
            </a:r>
            <a:r>
              <a:rPr lang="en-US" dirty="0"/>
              <a:t> base class, which may get a bit messy.</a:t>
            </a:r>
          </a:p>
          <a:p>
            <a:endParaRPr lang="en-US" dirty="0"/>
          </a:p>
          <a:p>
            <a:r>
              <a:rPr lang="en-US" dirty="0"/>
              <a:t>As for the class adapter, think of it as a specific </a:t>
            </a:r>
            <a:r>
              <a:rPr lang="en-US" dirty="0" err="1"/>
              <a:t>Adaptee</a:t>
            </a:r>
            <a:r>
              <a:rPr lang="en-US" dirty="0"/>
              <a:t> subclass that we are trying to adapt. If your system will only ever want to adapt this subclass, then the class adapter maximizes efficiency. It can override the </a:t>
            </a:r>
            <a:r>
              <a:rPr lang="en-US" dirty="0" err="1"/>
              <a:t>Adaptee’s</a:t>
            </a:r>
            <a:r>
              <a:rPr lang="en-US" dirty="0"/>
              <a:t> </a:t>
            </a:r>
            <a:r>
              <a:rPr lang="en-US" dirty="0" err="1"/>
              <a:t>behaviour</a:t>
            </a:r>
            <a:r>
              <a:rPr lang="en-US" dirty="0"/>
              <a:t> as necessary, and does not require you to maintain a reference to the specific </a:t>
            </a:r>
            <a:r>
              <a:rPr lang="en-US" dirty="0" err="1"/>
              <a:t>Adaptee</a:t>
            </a:r>
            <a:r>
              <a:rPr lang="en-US" dirty="0"/>
              <a:t> object. However, the class adapter cannot affect other subclasses of the </a:t>
            </a:r>
            <a:r>
              <a:rPr lang="en-US" dirty="0" err="1"/>
              <a:t>Adaptee</a:t>
            </a:r>
            <a:r>
              <a:rPr lang="en-US" dirty="0"/>
              <a:t>.</a:t>
            </a:r>
          </a:p>
        </p:txBody>
      </p:sp>
      <p:sp>
        <p:nvSpPr>
          <p:cNvPr id="4" name="Slide Number Placeholder 3">
            <a:extLst>
              <a:ext uri="{FF2B5EF4-FFF2-40B4-BE49-F238E27FC236}">
                <a16:creationId xmlns:a16="http://schemas.microsoft.com/office/drawing/2014/main" id="{B3D5DD60-F880-900E-ACAD-DB7EBBC423C7}"/>
              </a:ext>
            </a:extLst>
          </p:cNvPr>
          <p:cNvSpPr>
            <a:spLocks noGrp="1"/>
          </p:cNvSpPr>
          <p:nvPr>
            <p:ph type="sldNum" sz="quarter" idx="10"/>
          </p:nvPr>
        </p:nvSpPr>
        <p:spPr/>
        <p:txBody>
          <a:bodyPr/>
          <a:lstStyle/>
          <a:p>
            <a:pPr>
              <a:defRPr/>
            </a:pPr>
            <a:fld id="{85BE48BE-2610-4179-8375-2EFA24D7155E}" type="slidenum">
              <a:rPr lang="en-GB" smtClean="0"/>
              <a:pPr>
                <a:defRPr/>
              </a:pPr>
              <a:t>18</a:t>
            </a:fld>
            <a:endParaRPr lang="en-GB"/>
          </a:p>
        </p:txBody>
      </p:sp>
    </p:spTree>
    <p:extLst>
      <p:ext uri="{BB962C8B-B14F-4D97-AF65-F5344CB8AC3E}">
        <p14:creationId xmlns:p14="http://schemas.microsoft.com/office/powerpoint/2010/main" val="2850253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that was the Adapter design pattern, which converts the interface of one class to another. Pretty easy, right? In the next lesson, we will discuss another structural design pattern called the Façade, which tries to make complicated subsystem interfaces easier to use.</a:t>
            </a:r>
          </a:p>
          <a:p>
            <a:endParaRPr lang="en-US" altLang="en-US" dirty="0">
              <a:latin typeface="Arial" panose="020B0604020202020204" pitchFamily="34" charset="0"/>
            </a:endParaRPr>
          </a:p>
          <a:p>
            <a:r>
              <a:rPr lang="en-US" altLang="en-US" dirty="0">
                <a:latin typeface="Arial" panose="020B0604020202020204" pitchFamily="34" charset="0"/>
              </a:rPr>
              <a:t>Oh, and my || power adapter is telling all of you to like, share and subscribe to my YouTube channel, and it is not at all embarrassed about </a:t>
            </a:r>
            <a:r>
              <a:rPr lang="en-US" altLang="en-US">
                <a:latin typeface="Arial" panose="020B0604020202020204" pitchFamily="34" charset="0"/>
              </a:rPr>
              <a:t>saying so. </a:t>
            </a:r>
            <a:r>
              <a:rPr lang="en-US" altLang="en-US" dirty="0">
                <a:latin typeface="Arial" panose="020B0604020202020204" pitchFamily="34" charset="0"/>
              </a:rPr>
              <a:t>That’s because it’s a shameless plug. </a:t>
            </a:r>
            <a:r>
              <a:rPr lang="en-US" altLang="en-US" dirty="0" err="1">
                <a:latin typeface="Arial" panose="020B0604020202020204" pitchFamily="34" charset="0"/>
              </a:rPr>
              <a:t>Byee</a:t>
            </a:r>
            <a:r>
              <a:rPr lang="en-US" altLang="en-US" dirty="0">
                <a:latin typeface="Arial" panose="020B0604020202020204" pitchFamily="34" charset="0"/>
              </a:rPr>
              <a:t>!</a:t>
            </a: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19</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sure you know about power adapters in real life. For example, suppose you go on a 1-week family holiday in the US, and you find that || your gaming laptop’s 3-pin plug does not match their two-pin wall sockets. Oh no! How will you possibly survive not playing Valorant for a week? No worries, you just get yourself || a power adapter. As you can see, you can || connect your 3-pin plug to the back of the adapter, and then || insert the front of the adapter into the wall socket, and voila, you can now charge your gaming laptop to play your online games and ignore your family, and all is right with the world.</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a:t>
            </a:fld>
            <a:endParaRPr lang="en-GB"/>
          </a:p>
        </p:txBody>
      </p:sp>
    </p:spTree>
    <p:extLst>
      <p:ext uri="{BB962C8B-B14F-4D97-AF65-F5344CB8AC3E}">
        <p14:creationId xmlns:p14="http://schemas.microsoft.com/office/powerpoint/2010/main" val="121658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Adapter design pattern does the same thing as a power adapter. Suppose have an existing system, and a vendor creates a class that you want to use with your existing system. The problem is that || the interface of the vendor class does not match what your system expects. To solve this using the Adapter design pattern, we create || an Adapter class. This class will || implement the interface that your existing system expects, and when requests are made by your system using this interface, it will || translate those requests into the vendor interface so that the vendor class can service the request. If all goes well, the Adapter will || serve as a seamless bridge between your system and the vendor class. The cool thing about the Adapter design pattern is that || the existing system and the vendor class are all untouched, and in fact, neither of them will be aware that anything out of the ordinary is happening. Instead, all of the || translating work is done by the new Adapter class. Cool, right?</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3</a:t>
            </a:fld>
            <a:endParaRPr lang="en-GB"/>
          </a:p>
        </p:txBody>
      </p:sp>
    </p:spTree>
    <p:extLst>
      <p:ext uri="{BB962C8B-B14F-4D97-AF65-F5344CB8AC3E}">
        <p14:creationId xmlns:p14="http://schemas.microsoft.com/office/powerpoint/2010/main" val="113763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how the Adapter pattern works, let’s go back to our Duck Simulation that we introduced way back in Lesson 3, when we introduced Strategy design pattern. Remember that video game with all the ducks? We are going to use a || simplified version of that system that does not use the Strategy design pattern, just to make it easier to understand. </a:t>
            </a:r>
          </a:p>
          <a:p>
            <a:endParaRPr lang="en-US" dirty="0"/>
          </a:p>
          <a:p>
            <a:r>
              <a:rPr lang="en-US" dirty="0"/>
              <a:t>It turns out that we also have an existing Chicken Simulation game, and now we want a full-fledged cross-over event. Essentially, we want to || add chickens into our Duck Simulation in such a way that we can now treat chickens the same way as ducks. Because, chickens, like ducks, are awesome. So, how can we do that?</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4</a:t>
            </a:fld>
            <a:endParaRPr lang="en-GB"/>
          </a:p>
        </p:txBody>
      </p:sp>
    </p:spTree>
    <p:extLst>
      <p:ext uri="{BB962C8B-B14F-4D97-AF65-F5344CB8AC3E}">
        <p14:creationId xmlns:p14="http://schemas.microsoft.com/office/powerpoint/2010/main" val="1974492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731E3-B814-7A8E-2D30-8AC08A40A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058DB-37FB-C98E-AFC7-762D18845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5A4F1-2165-975F-BB89-80DF13DB858E}"/>
              </a:ext>
            </a:extLst>
          </p:cNvPr>
          <p:cNvSpPr>
            <a:spLocks noGrp="1"/>
          </p:cNvSpPr>
          <p:nvPr>
            <p:ph type="body" idx="1"/>
          </p:nvPr>
        </p:nvSpPr>
        <p:spPr/>
        <p:txBody>
          <a:bodyPr/>
          <a:lstStyle/>
          <a:p>
            <a:r>
              <a:rPr lang="en-US" dirty="0"/>
              <a:t>Let’s start with the simplified Duck Simulation code. Here we see our Duck interface that specifies two methods quack() and fly(). We have various concrete Duck classes such as a </a:t>
            </a:r>
            <a:r>
              <a:rPr lang="en-US" dirty="0" err="1"/>
              <a:t>MallardDuck</a:t>
            </a:r>
            <a:r>
              <a:rPr lang="en-US" dirty="0"/>
              <a:t> that will override the quack() and fly() methods. Since the </a:t>
            </a:r>
            <a:r>
              <a:rPr lang="en-US" dirty="0" err="1"/>
              <a:t>MallardDuck</a:t>
            </a:r>
            <a:r>
              <a:rPr lang="en-US" dirty="0"/>
              <a:t> is a pretty standard, unassuming duck, its quack() method prints “Quack”, and its fly() method prints “I’m flying!”. There will of course be other ducks, but they all have their own version quack() and fly().</a:t>
            </a:r>
          </a:p>
        </p:txBody>
      </p:sp>
      <p:sp>
        <p:nvSpPr>
          <p:cNvPr id="4" name="Slide Number Placeholder 3">
            <a:extLst>
              <a:ext uri="{FF2B5EF4-FFF2-40B4-BE49-F238E27FC236}">
                <a16:creationId xmlns:a16="http://schemas.microsoft.com/office/drawing/2014/main" id="{ADFA8FB7-75C7-9CFE-F66D-E06DBFDE1176}"/>
              </a:ext>
            </a:extLst>
          </p:cNvPr>
          <p:cNvSpPr>
            <a:spLocks noGrp="1"/>
          </p:cNvSpPr>
          <p:nvPr>
            <p:ph type="sldNum" sz="quarter" idx="10"/>
          </p:nvPr>
        </p:nvSpPr>
        <p:spPr/>
        <p:txBody>
          <a:bodyPr/>
          <a:lstStyle/>
          <a:p>
            <a:pPr>
              <a:defRPr/>
            </a:pPr>
            <a:fld id="{85BE48BE-2610-4179-8375-2EFA24D7155E}" type="slidenum">
              <a:rPr lang="en-GB" smtClean="0"/>
              <a:pPr>
                <a:defRPr/>
              </a:pPr>
              <a:t>5</a:t>
            </a:fld>
            <a:endParaRPr lang="en-GB"/>
          </a:p>
        </p:txBody>
      </p:sp>
    </p:spTree>
    <p:extLst>
      <p:ext uri="{BB962C8B-B14F-4D97-AF65-F5344CB8AC3E}">
        <p14:creationId xmlns:p14="http://schemas.microsoft.com/office/powerpoint/2010/main" val="2061082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0CA31-0881-A5E4-9EDA-F033461987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F4BFF-0450-FB34-455A-0343D377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1A7D4-D791-C1F7-F27A-510004183300}"/>
              </a:ext>
            </a:extLst>
          </p:cNvPr>
          <p:cNvSpPr>
            <a:spLocks noGrp="1"/>
          </p:cNvSpPr>
          <p:nvPr>
            <p:ph type="body" idx="1"/>
          </p:nvPr>
        </p:nvSpPr>
        <p:spPr/>
        <p:txBody>
          <a:bodyPr/>
          <a:lstStyle/>
          <a:p>
            <a:r>
              <a:rPr lang="en-US" dirty="0"/>
              <a:t>Now, let’s look at our Chicken class. We see that the Chicken is also an interface, it also has a fly() method, but instead of a quack() method, it has a || cluck() method. Naturally, there are various subclasses of Chicken, such as a </a:t>
            </a:r>
            <a:r>
              <a:rPr lang="en-US" dirty="0" err="1"/>
              <a:t>KampungChicken</a:t>
            </a:r>
            <a:r>
              <a:rPr lang="en-US" dirty="0"/>
              <a:t>. The </a:t>
            </a:r>
            <a:r>
              <a:rPr lang="en-US" dirty="0" err="1"/>
              <a:t>KampungChicken</a:t>
            </a:r>
            <a:r>
              <a:rPr lang="en-US" dirty="0"/>
              <a:t> overrides the cluck() method to say “Cluck </a:t>
            </a:r>
            <a:r>
              <a:rPr lang="en-US" dirty="0" err="1"/>
              <a:t>cluck</a:t>
            </a:r>
            <a:r>
              <a:rPr lang="en-US" dirty="0"/>
              <a:t>”. As for the fly() method, well, chickens don’t fly as far as ducks, so they || only fly a short distance.</a:t>
            </a:r>
          </a:p>
        </p:txBody>
      </p:sp>
      <p:sp>
        <p:nvSpPr>
          <p:cNvPr id="4" name="Slide Number Placeholder 3">
            <a:extLst>
              <a:ext uri="{FF2B5EF4-FFF2-40B4-BE49-F238E27FC236}">
                <a16:creationId xmlns:a16="http://schemas.microsoft.com/office/drawing/2014/main" id="{18995842-A77B-9728-512D-7B658C25EA41}"/>
              </a:ext>
            </a:extLst>
          </p:cNvPr>
          <p:cNvSpPr>
            <a:spLocks noGrp="1"/>
          </p:cNvSpPr>
          <p:nvPr>
            <p:ph type="sldNum" sz="quarter" idx="10"/>
          </p:nvPr>
        </p:nvSpPr>
        <p:spPr/>
        <p:txBody>
          <a:bodyPr/>
          <a:lstStyle/>
          <a:p>
            <a:pPr>
              <a:defRPr/>
            </a:pPr>
            <a:fld id="{85BE48BE-2610-4179-8375-2EFA24D7155E}" type="slidenum">
              <a:rPr lang="en-GB" smtClean="0"/>
              <a:pPr>
                <a:defRPr/>
              </a:pPr>
              <a:t>6</a:t>
            </a:fld>
            <a:endParaRPr lang="en-GB"/>
          </a:p>
        </p:txBody>
      </p:sp>
    </p:spTree>
    <p:extLst>
      <p:ext uri="{BB962C8B-B14F-4D97-AF65-F5344CB8AC3E}">
        <p14:creationId xmlns:p14="http://schemas.microsoft.com/office/powerpoint/2010/main" val="71246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E5B8-272B-BEB6-998E-BF9C4C9718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733C0F-E25E-7128-85F4-3F8C01FEC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5840BF-0E4B-B81E-1E03-CB3EE6144AB2}"/>
              </a:ext>
            </a:extLst>
          </p:cNvPr>
          <p:cNvSpPr>
            <a:spLocks noGrp="1"/>
          </p:cNvSpPr>
          <p:nvPr>
            <p:ph type="body" idx="1"/>
          </p:nvPr>
        </p:nvSpPr>
        <p:spPr/>
        <p:txBody>
          <a:bodyPr/>
          <a:lstStyle/>
          <a:p>
            <a:r>
              <a:rPr lang="en-US" dirty="0"/>
              <a:t>OK, so how do we use a Chicken like a Duck? We do so using a </a:t>
            </a:r>
            <a:r>
              <a:rPr lang="en-US" dirty="0" err="1"/>
              <a:t>ChickenAdapter</a:t>
            </a:r>
            <a:r>
              <a:rPr lang="en-US" dirty="0"/>
              <a:t>. The first thing to note is that the </a:t>
            </a:r>
            <a:r>
              <a:rPr lang="en-US" dirty="0" err="1"/>
              <a:t>ChickenAdapter</a:t>
            </a:r>
            <a:r>
              <a:rPr lang="en-US" dirty="0"/>
              <a:t> || implements the Duck interface, so any object of type </a:t>
            </a:r>
            <a:r>
              <a:rPr lang="en-US" dirty="0" err="1"/>
              <a:t>ChickenAdapter</a:t>
            </a:r>
            <a:r>
              <a:rPr lang="en-US" dirty="0"/>
              <a:t> can be treated as a Duck. Next, we need a || reference to the Chicken object that this adapter is adapting, and this is initialized in the constructor. Finally, we need code to specify the Chicken versions of the quack() and fly() methods. The quack() method is pretty simple: we just have the || chicken cluck instead. As for fly(), we might say that a chicken needs to fly 5 times in order to fly as far as one method call of fly() for a duck, so we || call the chicken’s version of fly() 5 times. And that’s all there really is to it.</a:t>
            </a:r>
          </a:p>
        </p:txBody>
      </p:sp>
      <p:sp>
        <p:nvSpPr>
          <p:cNvPr id="4" name="Slide Number Placeholder 3">
            <a:extLst>
              <a:ext uri="{FF2B5EF4-FFF2-40B4-BE49-F238E27FC236}">
                <a16:creationId xmlns:a16="http://schemas.microsoft.com/office/drawing/2014/main" id="{20117284-E2FF-4884-336E-BE98B549E8F3}"/>
              </a:ext>
            </a:extLst>
          </p:cNvPr>
          <p:cNvSpPr>
            <a:spLocks noGrp="1"/>
          </p:cNvSpPr>
          <p:nvPr>
            <p:ph type="sldNum" sz="quarter" idx="10"/>
          </p:nvPr>
        </p:nvSpPr>
        <p:spPr/>
        <p:txBody>
          <a:bodyPr/>
          <a:lstStyle/>
          <a:p>
            <a:pPr>
              <a:defRPr/>
            </a:pPr>
            <a:fld id="{85BE48BE-2610-4179-8375-2EFA24D7155E}" type="slidenum">
              <a:rPr lang="en-GB" smtClean="0"/>
              <a:pPr>
                <a:defRPr/>
              </a:pPr>
              <a:t>7</a:t>
            </a:fld>
            <a:endParaRPr lang="en-GB"/>
          </a:p>
        </p:txBody>
      </p:sp>
    </p:spTree>
    <p:extLst>
      <p:ext uri="{BB962C8B-B14F-4D97-AF65-F5344CB8AC3E}">
        <p14:creationId xmlns:p14="http://schemas.microsoft.com/office/powerpoint/2010/main" val="407896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B100F-50B8-E79B-92AF-DA72C4FDDA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23E42-0AAD-65FD-B749-39CC2EDFB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96711-CC38-003D-FC04-EB0E6A48CE2A}"/>
              </a:ext>
            </a:extLst>
          </p:cNvPr>
          <p:cNvSpPr>
            <a:spLocks noGrp="1"/>
          </p:cNvSpPr>
          <p:nvPr>
            <p:ph type="body" idx="1"/>
          </p:nvPr>
        </p:nvSpPr>
        <p:spPr/>
        <p:txBody>
          <a:bodyPr/>
          <a:lstStyle/>
          <a:p>
            <a:r>
              <a:rPr lang="en-US" baseline="0" dirty="0"/>
              <a:t>Let’s test this out. </a:t>
            </a:r>
            <a:r>
              <a:rPr lang="en-US" baseline="0"/>
              <a:t>We write </a:t>
            </a:r>
            <a:r>
              <a:rPr lang="en-US" baseline="0" dirty="0"/>
              <a:t>a simple method called || </a:t>
            </a:r>
            <a:r>
              <a:rPr lang="en-US" baseline="0" dirty="0" err="1"/>
              <a:t>testDuck</a:t>
            </a:r>
            <a:r>
              <a:rPr lang="en-US" baseline="0" dirty="0"/>
              <a:t> that takes a Duck object as its argument, and all it does is make the duck quack and fly. Next, we create a new </a:t>
            </a:r>
            <a:r>
              <a:rPr lang="en-US" baseline="0" dirty="0" err="1"/>
              <a:t>MallardDuck</a:t>
            </a:r>
            <a:r>
              <a:rPr lang="en-US" baseline="0" dirty="0"/>
              <a:t> and a new </a:t>
            </a:r>
            <a:r>
              <a:rPr lang="en-US" baseline="0" dirty="0" err="1"/>
              <a:t>KampungChicken</a:t>
            </a:r>
            <a:r>
              <a:rPr lang="en-US" baseline="0" dirty="0"/>
              <a:t>, but for the </a:t>
            </a:r>
            <a:r>
              <a:rPr lang="en-US" baseline="0" dirty="0" err="1"/>
              <a:t>KampungChicken</a:t>
            </a:r>
            <a:r>
              <a:rPr lang="en-US" baseline="0" dirty="0"/>
              <a:t>, we create a || </a:t>
            </a:r>
            <a:r>
              <a:rPr lang="en-US" baseline="0" dirty="0" err="1"/>
              <a:t>chickenAdapter</a:t>
            </a:r>
            <a:r>
              <a:rPr lang="en-US" baseline="0" dirty="0"/>
              <a:t> for it. Note that since the </a:t>
            </a:r>
            <a:r>
              <a:rPr lang="en-US" baseline="0" dirty="0" err="1"/>
              <a:t>ChickenAdapter</a:t>
            </a:r>
            <a:r>
              <a:rPr lang="en-US" baseline="0" dirty="0"/>
              <a:t> implements the Duck interface, it is || actually of type Duck. Finally, we call </a:t>
            </a:r>
            <a:r>
              <a:rPr lang="en-US" baseline="0" dirty="0" err="1"/>
              <a:t>testDuck</a:t>
            </a:r>
            <a:r>
              <a:rPr lang="en-US" baseline="0" dirty="0"/>
              <a:t> on both our || </a:t>
            </a:r>
            <a:r>
              <a:rPr lang="en-US" baseline="0" dirty="0" err="1"/>
              <a:t>MallardDuck</a:t>
            </a:r>
            <a:r>
              <a:rPr lang="en-US" baseline="0" dirty="0"/>
              <a:t> object and our </a:t>
            </a:r>
            <a:r>
              <a:rPr lang="en-US" baseline="0" dirty="0" err="1"/>
              <a:t>ChickenAdapter</a:t>
            </a:r>
            <a:r>
              <a:rPr lang="en-US" baseline="0" dirty="0"/>
              <a:t> object.</a:t>
            </a:r>
          </a:p>
          <a:p>
            <a:endParaRPr lang="en-US" dirty="0"/>
          </a:p>
        </p:txBody>
      </p:sp>
      <p:sp>
        <p:nvSpPr>
          <p:cNvPr id="4" name="Slide Number Placeholder 3">
            <a:extLst>
              <a:ext uri="{FF2B5EF4-FFF2-40B4-BE49-F238E27FC236}">
                <a16:creationId xmlns:a16="http://schemas.microsoft.com/office/drawing/2014/main" id="{9EA925AF-7961-5B2E-7FE2-62425CE71E64}"/>
              </a:ext>
            </a:extLst>
          </p:cNvPr>
          <p:cNvSpPr>
            <a:spLocks noGrp="1"/>
          </p:cNvSpPr>
          <p:nvPr>
            <p:ph type="sldNum" sz="quarter" idx="10"/>
          </p:nvPr>
        </p:nvSpPr>
        <p:spPr/>
        <p:txBody>
          <a:bodyPr/>
          <a:lstStyle/>
          <a:p>
            <a:pPr>
              <a:defRPr/>
            </a:pPr>
            <a:fld id="{85BE48BE-2610-4179-8375-2EFA24D7155E}" type="slidenum">
              <a:rPr lang="en-GB" smtClean="0"/>
              <a:pPr>
                <a:defRPr/>
              </a:pPr>
              <a:t>8</a:t>
            </a:fld>
            <a:endParaRPr lang="en-GB"/>
          </a:p>
        </p:txBody>
      </p:sp>
    </p:spTree>
    <p:extLst>
      <p:ext uri="{BB962C8B-B14F-4D97-AF65-F5344CB8AC3E}">
        <p14:creationId xmlns:p14="http://schemas.microsoft.com/office/powerpoint/2010/main" val="1210054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23A9-EEA8-64C7-9B33-1F6EF73D46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BC7705-B1A1-4ABD-5956-122784321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7D9A4-C232-E489-6B67-5747C23509B1}"/>
              </a:ext>
            </a:extLst>
          </p:cNvPr>
          <p:cNvSpPr>
            <a:spLocks noGrp="1"/>
          </p:cNvSpPr>
          <p:nvPr>
            <p:ph type="body" idx="1"/>
          </p:nvPr>
        </p:nvSpPr>
        <p:spPr/>
        <p:txBody>
          <a:bodyPr/>
          <a:lstStyle/>
          <a:p>
            <a:r>
              <a:rPr lang="en-US" dirty="0"/>
              <a:t>The output should look like this. When we test the </a:t>
            </a:r>
            <a:r>
              <a:rPr lang="en-US" dirty="0" err="1"/>
              <a:t>MallardDuck</a:t>
            </a:r>
            <a:r>
              <a:rPr lang="en-US" dirty="0"/>
              <a:t>, the </a:t>
            </a:r>
            <a:r>
              <a:rPr lang="en-US" dirty="0" err="1"/>
              <a:t>testDuck</a:t>
            </a:r>
            <a:r>
              <a:rPr lang="en-US" dirty="0"/>
              <a:t>() method will call its quack() and fly() methods, which will of course print out “Quack” and “I’m flying!”, respectively. As for the </a:t>
            </a:r>
            <a:r>
              <a:rPr lang="en-US" dirty="0" err="1"/>
              <a:t>ChickenAdapter</a:t>
            </a:r>
            <a:r>
              <a:rPr lang="en-US" dirty="0"/>
              <a:t> object, the </a:t>
            </a:r>
            <a:r>
              <a:rPr lang="en-US" dirty="0" err="1"/>
              <a:t>testDuck</a:t>
            </a:r>
            <a:r>
              <a:rPr lang="en-US" dirty="0"/>
              <a:t>() method has no idea that its argument is anything other than an ordinary Duck. It will first call the quack() method, which the Adapter will translate into </a:t>
            </a:r>
            <a:r>
              <a:rPr lang="en-US" dirty="0" err="1"/>
              <a:t>chicken.cluck</a:t>
            </a:r>
            <a:r>
              <a:rPr lang="en-US" dirty="0"/>
              <a:t>(), and || “Cluck </a:t>
            </a:r>
            <a:r>
              <a:rPr lang="en-US" dirty="0" err="1"/>
              <a:t>cluck</a:t>
            </a:r>
            <a:r>
              <a:rPr lang="en-US" dirty="0"/>
              <a:t>” will be printed. Similarly, when the fly() method is called, the Adapter will translate this into || 5 calls of </a:t>
            </a:r>
            <a:r>
              <a:rPr lang="en-US" dirty="0" err="1"/>
              <a:t>chicken.fly</a:t>
            </a:r>
            <a:r>
              <a:rPr lang="en-US" dirty="0"/>
              <a:t>(). Yes, we have successfully disguised a chicken as a duck. Isn’t technology wonderful?</a:t>
            </a:r>
            <a:endParaRPr lang="en-US" baseline="0" dirty="0"/>
          </a:p>
          <a:p>
            <a:endParaRPr lang="en-US" dirty="0"/>
          </a:p>
        </p:txBody>
      </p:sp>
      <p:sp>
        <p:nvSpPr>
          <p:cNvPr id="4" name="Slide Number Placeholder 3">
            <a:extLst>
              <a:ext uri="{FF2B5EF4-FFF2-40B4-BE49-F238E27FC236}">
                <a16:creationId xmlns:a16="http://schemas.microsoft.com/office/drawing/2014/main" id="{3E3501B7-82CD-BC16-246C-E6BD00260B18}"/>
              </a:ext>
            </a:extLst>
          </p:cNvPr>
          <p:cNvSpPr>
            <a:spLocks noGrp="1"/>
          </p:cNvSpPr>
          <p:nvPr>
            <p:ph type="sldNum" sz="quarter" idx="10"/>
          </p:nvPr>
        </p:nvSpPr>
        <p:spPr/>
        <p:txBody>
          <a:bodyPr/>
          <a:lstStyle/>
          <a:p>
            <a:pPr>
              <a:defRPr/>
            </a:pPr>
            <a:fld id="{85BE48BE-2610-4179-8375-2EFA24D7155E}" type="slidenum">
              <a:rPr lang="en-GB" smtClean="0"/>
              <a:pPr>
                <a:defRPr/>
              </a:pPr>
              <a:t>9</a:t>
            </a:fld>
            <a:endParaRPr lang="en-GB"/>
          </a:p>
        </p:txBody>
      </p:sp>
    </p:spTree>
    <p:extLst>
      <p:ext uri="{BB962C8B-B14F-4D97-AF65-F5344CB8AC3E}">
        <p14:creationId xmlns:p14="http://schemas.microsoft.com/office/powerpoint/2010/main" val="312372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836325451"/>
      </p:ext>
    </p:extLst>
  </p:cSld>
  <p:clrMapOvr>
    <a:masterClrMapping/>
  </p:clrMapOvr>
  <p:transition spd="slow" advTm="15281">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9EC07F16-D6F5-8F97-8785-B401C816C77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a:t>
            </a:r>
            <a:r>
              <a:rPr lang="en-US" dirty="0"/>
              <a:t>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95579361"/>
      </p:ext>
    </p:extLst>
  </p:cSld>
  <p:clrMapOvr>
    <a:masterClrMapping/>
  </p:clrMapOvr>
  <p:transition spd="slow" advTm="15281">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7D154642-F70F-5C47-CCB1-6FC6C2B4AC2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a:t>
            </a:r>
            <a:r>
              <a:rPr lang="en-US" dirty="0"/>
              <a:t>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2514988"/>
      </p:ext>
    </p:extLst>
  </p:cSld>
  <p:clrMapOvr>
    <a:masterClrMapping/>
  </p:clrMapOvr>
  <p:transition spd="slow" advTm="15281">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7FD1C474-BDEF-2EDE-278D-E4DCED94648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a:t>
            </a:r>
            <a:r>
              <a:rPr lang="en-US" dirty="0"/>
              <a:t>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9358064"/>
      </p:ext>
    </p:extLst>
  </p:cSld>
  <p:clrMapOvr>
    <a:masterClrMapping/>
  </p:clrMapOvr>
  <p:transition spd="slow" advTm="15281">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5">
            <a:extLst>
              <a:ext uri="{FF2B5EF4-FFF2-40B4-BE49-F238E27FC236}">
                <a16:creationId xmlns:a16="http://schemas.microsoft.com/office/drawing/2014/main" id="{F4F0C4BF-E057-1DC3-3EA0-66F946E96EB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a:t>
            </a:r>
            <a:r>
              <a:rPr lang="en-US" dirty="0"/>
              <a:t>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858304770"/>
      </p:ext>
    </p:extLst>
  </p:cSld>
  <p:clrMapOvr>
    <a:masterClrMapping/>
  </p:clrMapOvr>
  <p:transition spd="slow" advTm="15281">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D770DC5A-F823-0497-72AE-65F11CD9A01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a:t>
            </a:r>
            <a:r>
              <a:rPr lang="en-US" dirty="0"/>
              <a:t>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03768754"/>
      </p:ext>
    </p:extLst>
  </p:cSld>
  <p:clrMapOvr>
    <a:masterClrMapping/>
  </p:clrMapOvr>
  <p:transition spd="slow" advTm="15281">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5">
            <a:extLst>
              <a:ext uri="{FF2B5EF4-FFF2-40B4-BE49-F238E27FC236}">
                <a16:creationId xmlns:a16="http://schemas.microsoft.com/office/drawing/2014/main" id="{7211D74E-B3D6-2AF9-A053-EFBAC80B3D38}"/>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a:t>
            </a:r>
            <a:r>
              <a:rPr lang="en-US" dirty="0"/>
              <a:t>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595866265"/>
      </p:ext>
    </p:extLst>
  </p:cSld>
  <p:clrMapOvr>
    <a:masterClrMapping/>
  </p:clrMapOvr>
  <p:transition spd="slow" advTm="15281">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15">
            <a:extLst>
              <a:ext uri="{FF2B5EF4-FFF2-40B4-BE49-F238E27FC236}">
                <a16:creationId xmlns:a16="http://schemas.microsoft.com/office/drawing/2014/main" id="{03DBAF2A-863A-B122-C403-9E2A04CBCC7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a:t>
            </a:r>
            <a:r>
              <a:rPr lang="en-US" dirty="0"/>
              <a:t>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889866991"/>
      </p:ext>
    </p:extLst>
  </p:cSld>
  <p:clrMapOvr>
    <a:masterClrMapping/>
  </p:clrMapOvr>
  <p:transition spd="slow" advTm="15281">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5">
            <a:extLst>
              <a:ext uri="{FF2B5EF4-FFF2-40B4-BE49-F238E27FC236}">
                <a16:creationId xmlns:a16="http://schemas.microsoft.com/office/drawing/2014/main" id="{E24FD83F-68AB-C292-BB90-79A38D967445}"/>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a:t>
            </a:r>
            <a:r>
              <a:rPr lang="en-US" dirty="0"/>
              <a:t>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019940014"/>
      </p:ext>
    </p:extLst>
  </p:cSld>
  <p:clrMapOvr>
    <a:masterClrMapping/>
  </p:clrMapOvr>
  <p:transition spd="slow" advTm="15281">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4D5A6D23-D81A-82CA-6022-15ED1FE5116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a:t>
            </a:r>
            <a:r>
              <a:rPr lang="en-US" dirty="0"/>
              <a:t>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127110863"/>
      </p:ext>
    </p:extLst>
  </p:cSld>
  <p:clrMapOvr>
    <a:masterClrMapping/>
  </p:clrMapOvr>
  <p:transition spd="slow" advTm="15281">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3AD61A9D-2C22-0323-CC38-8AF8D40F1E0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a:t>
            </a:r>
            <a:r>
              <a:rPr lang="en-US" dirty="0"/>
              <a:t>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900508776"/>
      </p:ext>
    </p:extLst>
  </p:cSld>
  <p:clrMapOvr>
    <a:masterClrMapping/>
  </p:clrMapOvr>
  <p:transition spd="slow" advTm="15281">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a:t>
            </a:r>
            <a:r>
              <a:rPr lang="en-US" dirty="0"/>
              <a:t>1</a:t>
            </a:r>
            <a:br>
              <a:rPr lang="en-US" dirty="0"/>
            </a:br>
            <a:r>
              <a:rPr lang="en-US" dirty="0"/>
              <a:t> Slide </a:t>
            </a:r>
            <a:fld id="{FF9B6805-2258-4A0A-A38F-E119E90B2031}" type="slidenum">
              <a:rPr lang="en-US" smtClean="0"/>
              <a:pPr>
                <a:defRPr/>
              </a:pPr>
              <a:t>‹#›</a:t>
            </a:fld>
            <a:endParaRPr lang="en-US" dirty="0"/>
          </a:p>
        </p:txBody>
      </p:sp>
      <p:sp>
        <p:nvSpPr>
          <p:cNvPr id="1028" name="Rectangle 16"/>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ts val="0"/>
              </a:spcBef>
              <a:defRPr/>
            </a:pPr>
            <a:r>
              <a:rPr lang="en-US" sz="1200" dirty="0">
                <a:latin typeface="Arial Narrow" panose="020B0606020202030204" pitchFamily="34" charset="0"/>
              </a:rPr>
              <a:t>Diploma in IT </a:t>
            </a:r>
          </a:p>
          <a:p>
            <a:pPr lvl="1">
              <a:spcBef>
                <a:spcPts val="0"/>
              </a:spcBef>
              <a:defRPr/>
            </a:pPr>
            <a:r>
              <a:rPr lang="en-US" sz="1200" dirty="0">
                <a:latin typeface="Arial Narrow" panose="020B0606020202030204" pitchFamily="34" charset="0"/>
              </a:rPr>
              <a:t>SDP AY24/25, Sem 4</a:t>
            </a:r>
          </a:p>
        </p:txBody>
      </p:sp>
      <p:sp>
        <p:nvSpPr>
          <p:cNvPr id="1029"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update:11/12/2024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Lst>
  <p:transition spd="slow" advTm="15281">
    <p:push dir="u"/>
  </p:transition>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7.wm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9.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6.m4a"/><Relationship Id="rId7" Type="http://schemas.openxmlformats.org/officeDocument/2006/relationships/image" Target="../media/image8.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7.m4a"/><Relationship Id="rId7" Type="http://schemas.openxmlformats.org/officeDocument/2006/relationships/image" Target="../media/image11.wmf"/><Relationship Id="rId2" Type="http://schemas.microsoft.com/office/2007/relationships/media" Target="../media/media17.m4a"/><Relationship Id="rId1" Type="http://schemas.openxmlformats.org/officeDocument/2006/relationships/tags" Target="../tags/tag16.xml"/><Relationship Id="rId6" Type="http://schemas.openxmlformats.org/officeDocument/2006/relationships/oleObject" Target="../embeddings/oleObject1.bin"/><Relationship Id="rId5" Type="http://schemas.openxmlformats.org/officeDocument/2006/relationships/notesSlide" Target="../notesSlides/notesSlide19.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image" Target="../media/image5.jpe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jpe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p:cNvSpPr>
            <a:spLocks noGrp="1" noChangeArrowheads="1"/>
          </p:cNvSpPr>
          <p:nvPr>
            <p:ph type="subTitle" idx="1"/>
          </p:nvPr>
        </p:nvSpPr>
        <p:spPr>
          <a:xfrm>
            <a:off x="2400300" y="2187575"/>
            <a:ext cx="6172200" cy="1241425"/>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Adapter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4341" name="Text Box 9"/>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p:cNvSpPr txBox="1">
            <a:spLocks noChangeArrowheads="1"/>
          </p:cNvSpPr>
          <p:nvPr/>
        </p:nvSpPr>
        <p:spPr bwMode="auto">
          <a:xfrm>
            <a:off x="228600" y="5410200"/>
            <a:ext cx="13716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9.1</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4344"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4345" name="Picture 16" descr="School of 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Audio 9">
            <a:hlinkClick r:id="" action="ppaction://media"/>
            <a:extLst>
              <a:ext uri="{FF2B5EF4-FFF2-40B4-BE49-F238E27FC236}">
                <a16:creationId xmlns:a16="http://schemas.microsoft.com/office/drawing/2014/main" id="{E247FECA-C2B5-8320-F221-25A47379CF0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p:transition spd="slow" advTm="1686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A1A51-F768-890A-0450-EAA3BC8CCA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215A7-5AD1-B805-C5F6-13A36090CE8A}"/>
              </a:ext>
            </a:extLst>
          </p:cNvPr>
          <p:cNvSpPr>
            <a:spLocks noGrp="1"/>
          </p:cNvSpPr>
          <p:nvPr>
            <p:ph type="title"/>
          </p:nvPr>
        </p:nvSpPr>
        <p:spPr/>
        <p:txBody>
          <a:bodyPr/>
          <a:lstStyle/>
          <a:p>
            <a:r>
              <a:rPr lang="en-US" dirty="0"/>
              <a:t>The Adapter Pattern</a:t>
            </a:r>
            <a:endParaRPr lang="en-GB" dirty="0"/>
          </a:p>
        </p:txBody>
      </p:sp>
      <p:sp>
        <p:nvSpPr>
          <p:cNvPr id="4" name="Slide Number Placeholder 3">
            <a:extLst>
              <a:ext uri="{FF2B5EF4-FFF2-40B4-BE49-F238E27FC236}">
                <a16:creationId xmlns:a16="http://schemas.microsoft.com/office/drawing/2014/main" id="{477CF026-12DC-6CD0-33E4-BB6204071418}"/>
              </a:ext>
            </a:extLst>
          </p:cNvPr>
          <p:cNvSpPr>
            <a:spLocks noGrp="1"/>
          </p:cNvSpPr>
          <p:nvPr>
            <p:ph type="sldNum" sz="quarter" idx="4"/>
          </p:nvPr>
        </p:nvSpPr>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10</a:t>
            </a:fld>
            <a:endParaRPr lang="en-US" dirty="0"/>
          </a:p>
        </p:txBody>
      </p:sp>
      <p:pic>
        <p:nvPicPr>
          <p:cNvPr id="1026" name="Picture 2" descr="Power plug &amp; outlet Types A &amp; B">
            <a:extLst>
              <a:ext uri="{FF2B5EF4-FFF2-40B4-BE49-F238E27FC236}">
                <a16:creationId xmlns:a16="http://schemas.microsoft.com/office/drawing/2014/main" id="{1A4D3B5D-DF73-A582-2381-228A9885C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590149"/>
            <a:ext cx="181927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K to US America Plug Adapter , AOGITKE Grounded USA Visitors ...">
            <a:extLst>
              <a:ext uri="{FF2B5EF4-FFF2-40B4-BE49-F238E27FC236}">
                <a16:creationId xmlns:a16="http://schemas.microsoft.com/office/drawing/2014/main" id="{2E84815A-6071-7407-90E0-4ACEF14B42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4937" y="4533124"/>
            <a:ext cx="2743201" cy="14206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wer Socket Used in Singapore. Image 3">
            <a:extLst>
              <a:ext uri="{FF2B5EF4-FFF2-40B4-BE49-F238E27FC236}">
                <a16:creationId xmlns:a16="http://schemas.microsoft.com/office/drawing/2014/main" id="{393EDA08-6EB7-C749-9639-8FC17C4CE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231" y="1480052"/>
            <a:ext cx="3071012" cy="243938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Bent 4">
            <a:extLst>
              <a:ext uri="{FF2B5EF4-FFF2-40B4-BE49-F238E27FC236}">
                <a16:creationId xmlns:a16="http://schemas.microsoft.com/office/drawing/2014/main" id="{CD4A5E2B-F503-D102-1299-2E8AE2415193}"/>
              </a:ext>
            </a:extLst>
          </p:cNvPr>
          <p:cNvSpPr/>
          <p:nvPr/>
        </p:nvSpPr>
        <p:spPr bwMode="auto">
          <a:xfrm rot="10800000" flipH="1">
            <a:off x="1843338" y="4177926"/>
            <a:ext cx="914400" cy="1219200"/>
          </a:xfrm>
          <a:prstGeom prst="ben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Arrow: Bent 5">
            <a:extLst>
              <a:ext uri="{FF2B5EF4-FFF2-40B4-BE49-F238E27FC236}">
                <a16:creationId xmlns:a16="http://schemas.microsoft.com/office/drawing/2014/main" id="{CA1A2D87-C3D9-35B0-2ECC-CE0F2591C1AD}"/>
              </a:ext>
            </a:extLst>
          </p:cNvPr>
          <p:cNvSpPr/>
          <p:nvPr/>
        </p:nvSpPr>
        <p:spPr bwMode="auto">
          <a:xfrm rot="5400000" flipH="1">
            <a:off x="6443413" y="4295367"/>
            <a:ext cx="914400" cy="1219200"/>
          </a:xfrm>
          <a:prstGeom prst="ben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TextBox 6">
            <a:extLst>
              <a:ext uri="{FF2B5EF4-FFF2-40B4-BE49-F238E27FC236}">
                <a16:creationId xmlns:a16="http://schemas.microsoft.com/office/drawing/2014/main" id="{86ADB323-64F2-8EF9-BDDF-DB666239FEDB}"/>
              </a:ext>
            </a:extLst>
          </p:cNvPr>
          <p:cNvSpPr txBox="1"/>
          <p:nvPr/>
        </p:nvSpPr>
        <p:spPr>
          <a:xfrm>
            <a:off x="617955" y="1064553"/>
            <a:ext cx="1682582" cy="830997"/>
          </a:xfrm>
          <a:prstGeom prst="rect">
            <a:avLst/>
          </a:prstGeom>
          <a:noFill/>
        </p:spPr>
        <p:txBody>
          <a:bodyPr wrap="square" rtlCol="0">
            <a:spAutoFit/>
          </a:bodyPr>
          <a:lstStyle/>
          <a:p>
            <a:pPr algn="ctr"/>
            <a:r>
              <a:rPr lang="en-US" b="1" dirty="0">
                <a:latin typeface="Ink Free" panose="03080402000500000000" pitchFamily="66" charset="0"/>
              </a:rPr>
              <a:t>Client</a:t>
            </a:r>
          </a:p>
          <a:p>
            <a:pPr algn="ctr"/>
            <a:r>
              <a:rPr lang="en-US" b="1" dirty="0">
                <a:latin typeface="Ink Free" panose="03080402000500000000" pitchFamily="66" charset="0"/>
              </a:rPr>
              <a:t>(</a:t>
            </a:r>
            <a:r>
              <a:rPr lang="en-US" b="1" dirty="0" err="1">
                <a:latin typeface="Ink Free" panose="03080402000500000000" pitchFamily="66" charset="0"/>
              </a:rPr>
              <a:t>testDuck</a:t>
            </a:r>
            <a:r>
              <a:rPr lang="en-US" b="1" dirty="0">
                <a:latin typeface="Ink Free" panose="03080402000500000000" pitchFamily="66" charset="0"/>
              </a:rPr>
              <a:t>)</a:t>
            </a:r>
          </a:p>
        </p:txBody>
      </p:sp>
      <p:sp>
        <p:nvSpPr>
          <p:cNvPr id="9" name="TextBox 8">
            <a:extLst>
              <a:ext uri="{FF2B5EF4-FFF2-40B4-BE49-F238E27FC236}">
                <a16:creationId xmlns:a16="http://schemas.microsoft.com/office/drawing/2014/main" id="{1B8C3AC4-8E44-BDCA-F25E-11986DAC380D}"/>
              </a:ext>
            </a:extLst>
          </p:cNvPr>
          <p:cNvSpPr txBox="1"/>
          <p:nvPr/>
        </p:nvSpPr>
        <p:spPr>
          <a:xfrm>
            <a:off x="2994735" y="3633184"/>
            <a:ext cx="3183604" cy="830997"/>
          </a:xfrm>
          <a:prstGeom prst="rect">
            <a:avLst/>
          </a:prstGeom>
          <a:noFill/>
        </p:spPr>
        <p:txBody>
          <a:bodyPr wrap="square" rtlCol="0">
            <a:spAutoFit/>
          </a:bodyPr>
          <a:lstStyle/>
          <a:p>
            <a:pPr algn="ctr"/>
            <a:r>
              <a:rPr lang="en-US" b="1" dirty="0">
                <a:latin typeface="Ink Free" panose="03080402000500000000" pitchFamily="66" charset="0"/>
              </a:rPr>
              <a:t>Adapter</a:t>
            </a:r>
          </a:p>
          <a:p>
            <a:pPr algn="ctr"/>
            <a:r>
              <a:rPr lang="en-US" b="1" dirty="0">
                <a:latin typeface="Ink Free" panose="03080402000500000000" pitchFamily="66" charset="0"/>
              </a:rPr>
              <a:t>(</a:t>
            </a:r>
            <a:r>
              <a:rPr lang="en-US" b="1" dirty="0" err="1">
                <a:latin typeface="Ink Free" panose="03080402000500000000" pitchFamily="66" charset="0"/>
              </a:rPr>
              <a:t>ChickenAdapter</a:t>
            </a:r>
            <a:r>
              <a:rPr lang="en-US" b="1" dirty="0">
                <a:latin typeface="Ink Free" panose="03080402000500000000" pitchFamily="66" charset="0"/>
              </a:rPr>
              <a:t>)</a:t>
            </a:r>
          </a:p>
        </p:txBody>
      </p:sp>
      <p:sp>
        <p:nvSpPr>
          <p:cNvPr id="10" name="TextBox 9">
            <a:extLst>
              <a:ext uri="{FF2B5EF4-FFF2-40B4-BE49-F238E27FC236}">
                <a16:creationId xmlns:a16="http://schemas.microsoft.com/office/drawing/2014/main" id="{03D3A62A-300B-8352-D7FC-77B0D300BA46}"/>
              </a:ext>
            </a:extLst>
          </p:cNvPr>
          <p:cNvSpPr txBox="1"/>
          <p:nvPr/>
        </p:nvSpPr>
        <p:spPr>
          <a:xfrm rot="1276142">
            <a:off x="1284123" y="5359478"/>
            <a:ext cx="1199367" cy="369332"/>
          </a:xfrm>
          <a:prstGeom prst="rect">
            <a:avLst/>
          </a:prstGeom>
          <a:noFill/>
        </p:spPr>
        <p:txBody>
          <a:bodyPr wrap="none" rtlCol="0">
            <a:spAutoFit/>
          </a:bodyPr>
          <a:lstStyle/>
          <a:p>
            <a:r>
              <a:rPr lang="en-US" sz="1800" dirty="0">
                <a:latin typeface="Segoe Print" panose="02000600000000000000" pitchFamily="2" charset="0"/>
              </a:rPr>
              <a:t>request()</a:t>
            </a:r>
            <a:endParaRPr lang="en-GB" sz="1800" dirty="0">
              <a:latin typeface="Segoe Print" panose="02000600000000000000" pitchFamily="2" charset="0"/>
            </a:endParaRPr>
          </a:p>
        </p:txBody>
      </p:sp>
      <p:sp>
        <p:nvSpPr>
          <p:cNvPr id="11" name="TextBox 10">
            <a:extLst>
              <a:ext uri="{FF2B5EF4-FFF2-40B4-BE49-F238E27FC236}">
                <a16:creationId xmlns:a16="http://schemas.microsoft.com/office/drawing/2014/main" id="{035C6339-D406-3E3F-8FBA-F8DF871DF08B}"/>
              </a:ext>
            </a:extLst>
          </p:cNvPr>
          <p:cNvSpPr txBox="1"/>
          <p:nvPr/>
        </p:nvSpPr>
        <p:spPr>
          <a:xfrm>
            <a:off x="6178339" y="822107"/>
            <a:ext cx="2120190" cy="830997"/>
          </a:xfrm>
          <a:prstGeom prst="rect">
            <a:avLst/>
          </a:prstGeom>
          <a:noFill/>
        </p:spPr>
        <p:txBody>
          <a:bodyPr wrap="square" rtlCol="0">
            <a:spAutoFit/>
          </a:bodyPr>
          <a:lstStyle/>
          <a:p>
            <a:pPr algn="ctr"/>
            <a:r>
              <a:rPr lang="en-US" b="1" dirty="0" err="1">
                <a:latin typeface="Ink Free" panose="03080402000500000000" pitchFamily="66" charset="0"/>
              </a:rPr>
              <a:t>Adaptee</a:t>
            </a:r>
            <a:endParaRPr lang="en-US" b="1" dirty="0">
              <a:latin typeface="Ink Free" panose="03080402000500000000" pitchFamily="66" charset="0"/>
            </a:endParaRPr>
          </a:p>
          <a:p>
            <a:pPr algn="ctr"/>
            <a:r>
              <a:rPr lang="en-US" b="1" dirty="0">
                <a:latin typeface="Ink Free" panose="03080402000500000000" pitchFamily="66" charset="0"/>
              </a:rPr>
              <a:t>(Chicken)</a:t>
            </a:r>
          </a:p>
        </p:txBody>
      </p:sp>
      <p:sp>
        <p:nvSpPr>
          <p:cNvPr id="12" name="TextBox 11">
            <a:extLst>
              <a:ext uri="{FF2B5EF4-FFF2-40B4-BE49-F238E27FC236}">
                <a16:creationId xmlns:a16="http://schemas.microsoft.com/office/drawing/2014/main" id="{884875D0-17D6-ACF0-884A-A3C709A4780D}"/>
              </a:ext>
            </a:extLst>
          </p:cNvPr>
          <p:cNvSpPr txBox="1"/>
          <p:nvPr/>
        </p:nvSpPr>
        <p:spPr>
          <a:xfrm rot="20535790">
            <a:off x="6291632" y="5271355"/>
            <a:ext cx="2446504" cy="369332"/>
          </a:xfrm>
          <a:prstGeom prst="rect">
            <a:avLst/>
          </a:prstGeom>
          <a:noFill/>
        </p:spPr>
        <p:txBody>
          <a:bodyPr wrap="none" rtlCol="0">
            <a:spAutoFit/>
          </a:bodyPr>
          <a:lstStyle/>
          <a:p>
            <a:r>
              <a:rPr lang="en-US" sz="1800" dirty="0" err="1">
                <a:latin typeface="Segoe Print" panose="02000600000000000000" pitchFamily="2" charset="0"/>
              </a:rPr>
              <a:t>translatedRequest</a:t>
            </a:r>
            <a:r>
              <a:rPr lang="en-US" sz="1800" dirty="0">
                <a:latin typeface="Segoe Print" panose="02000600000000000000" pitchFamily="2" charset="0"/>
              </a:rPr>
              <a:t>()</a:t>
            </a:r>
            <a:endParaRPr lang="en-GB" sz="1800" dirty="0">
              <a:latin typeface="Segoe Print" panose="02000600000000000000" pitchFamily="2" charset="0"/>
            </a:endParaRPr>
          </a:p>
        </p:txBody>
      </p:sp>
    </p:spTree>
    <p:extLst>
      <p:ext uri="{BB962C8B-B14F-4D97-AF65-F5344CB8AC3E}">
        <p14:creationId xmlns:p14="http://schemas.microsoft.com/office/powerpoint/2010/main" val="2097396524"/>
      </p:ext>
    </p:extLst>
  </p:cSld>
  <p:clrMapOvr>
    <a:masterClrMapping/>
  </p:clrMapOvr>
  <p:transition spd="slow" advTm="152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descr="j0229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p:cNvSpPr>
            <a:spLocks noGrp="1" noChangeArrowheads="1"/>
          </p:cNvSpPr>
          <p:nvPr>
            <p:ph type="subTitle" idx="1"/>
          </p:nvPr>
        </p:nvSpPr>
        <p:spPr>
          <a:xfrm>
            <a:off x="1104900" y="2895600"/>
            <a:ext cx="6781800" cy="1828800"/>
          </a:xfrm>
        </p:spPr>
        <p:txBody>
          <a:bodyPr/>
          <a:lstStyle/>
          <a:p>
            <a:pPr algn="ctr">
              <a:defRPr/>
            </a:pPr>
            <a:r>
              <a:rPr lang="en-GB" sz="4000" dirty="0"/>
              <a:t>The Adapter Pattern</a:t>
            </a:r>
            <a:endParaRPr lang="en-GB" sz="3600" dirty="0">
              <a:solidFill>
                <a:srgbClr val="0033CC"/>
              </a:solidFill>
              <a:effectLst>
                <a:outerShdw blurRad="38100" dist="38100" dir="2700000" algn="tl">
                  <a:srgbClr val="C0C0C0"/>
                </a:outerShdw>
              </a:effectLst>
            </a:endParaRPr>
          </a:p>
        </p:txBody>
      </p:sp>
      <p:pic>
        <p:nvPicPr>
          <p:cNvPr id="5" name="Audio 4">
            <a:hlinkClick r:id="" action="ppaction://media"/>
            <a:extLst>
              <a:ext uri="{FF2B5EF4-FFF2-40B4-BE49-F238E27FC236}">
                <a16:creationId xmlns:a16="http://schemas.microsoft.com/office/drawing/2014/main" id="{FA713699-78C1-263C-E74C-341C57EDA18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p:transition spd="slow" advTm="152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Definition</a:t>
            </a:r>
            <a:endParaRPr lang="en-SG"/>
          </a:p>
        </p:txBody>
      </p:sp>
      <p:sp>
        <p:nvSpPr>
          <p:cNvPr id="22531" name="Content Placeholder 2"/>
          <p:cNvSpPr>
            <a:spLocks noGrp="1"/>
          </p:cNvSpPr>
          <p:nvPr>
            <p:ph idx="1"/>
          </p:nvPr>
        </p:nvSpPr>
        <p:spPr/>
        <p:txBody>
          <a:bodyPr/>
          <a:lstStyle/>
          <a:p>
            <a:r>
              <a:rPr lang="en-US" altLang="en-US" dirty="0"/>
              <a:t>The Adapter Pattern:</a:t>
            </a:r>
          </a:p>
          <a:p>
            <a:pPr lvl="1"/>
            <a:r>
              <a:rPr lang="en-US" altLang="en-US" dirty="0"/>
              <a:t>Converts the interface of a class into another interface the client expects</a:t>
            </a:r>
          </a:p>
          <a:p>
            <a:pPr lvl="1"/>
            <a:r>
              <a:rPr lang="en-US" altLang="en-US" dirty="0"/>
              <a:t>Lets classes work together that could not otherwise because of incompatible interfaces</a:t>
            </a:r>
          </a:p>
          <a:p>
            <a:pPr>
              <a:buFont typeface="Wingdings" panose="05000000000000000000" pitchFamily="2" charset="2"/>
              <a:buNone/>
            </a:pPr>
            <a:endParaRPr lang="en-US" altLang="en-US" dirty="0"/>
          </a:p>
          <a:p>
            <a:r>
              <a:rPr lang="en-US" altLang="en-US" dirty="0"/>
              <a:t>Also known as</a:t>
            </a:r>
          </a:p>
          <a:p>
            <a:pPr lvl="1"/>
            <a:r>
              <a:rPr lang="en-US" altLang="en-US" dirty="0"/>
              <a:t>Wrapper</a:t>
            </a:r>
            <a:endParaRPr lang="en-SG" altLang="en-US" dirty="0"/>
          </a:p>
        </p:txBody>
      </p:sp>
      <p:pic>
        <p:nvPicPr>
          <p:cNvPr id="5" name="Audio 4">
            <a:hlinkClick r:id="" action="ppaction://media"/>
            <a:extLst>
              <a:ext uri="{FF2B5EF4-FFF2-40B4-BE49-F238E27FC236}">
                <a16:creationId xmlns:a16="http://schemas.microsoft.com/office/drawing/2014/main" id="{AE4EC45C-9EE1-F74B-5D17-4CEB17164C1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4A8E2E66-4B77-7BA6-BB9D-0A4860F1A570}"/>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12</a:t>
            </a:fld>
            <a:endParaRPr lang="en-US" dirty="0"/>
          </a:p>
        </p:txBody>
      </p:sp>
    </p:spTree>
    <p:custDataLst>
      <p:tags r:id="rId1"/>
    </p:custDataLst>
  </p:cSld>
  <p:clrMapOvr>
    <a:masterClrMapping/>
  </p:clrMapOvr>
  <p:transition spd="slow" advTm="152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animEffect transition="in" filter="fade">
                                      <p:cBhvr>
                                        <p:cTn id="11" dur="500"/>
                                        <p:tgtEl>
                                          <p:spTgt spid="22531">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2531">
                                            <p:txEl>
                                              <p:pRg st="5" end="5"/>
                                            </p:txEl>
                                          </p:spTgt>
                                        </p:tgtEl>
                                        <p:attrNameLst>
                                          <p:attrName>style.visibility</p:attrName>
                                        </p:attrNameLst>
                                      </p:cBhvr>
                                      <p:to>
                                        <p:strVal val="visible"/>
                                      </p:to>
                                    </p:set>
                                    <p:animEffect transition="in" filter="fade">
                                      <p:cBhvr>
                                        <p:cTn id="14" dur="500"/>
                                        <p:tgtEl>
                                          <p:spTgt spid="2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4B162B-C940-A7E6-F99E-5EC284E27A4C}"/>
              </a:ext>
            </a:extLst>
          </p:cNvPr>
          <p:cNvPicPr>
            <a:picLocks noChangeAspect="1"/>
          </p:cNvPicPr>
          <p:nvPr/>
        </p:nvPicPr>
        <p:blipFill>
          <a:blip r:embed="rId6"/>
          <a:stretch>
            <a:fillRect/>
          </a:stretch>
        </p:blipFill>
        <p:spPr>
          <a:xfrm>
            <a:off x="304933" y="1971803"/>
            <a:ext cx="8534133" cy="2914394"/>
          </a:xfrm>
          <a:prstGeom prst="rect">
            <a:avLst/>
          </a:prstGeom>
        </p:spPr>
      </p:pic>
      <p:sp>
        <p:nvSpPr>
          <p:cNvPr id="2" name="Title 1">
            <a:extLst>
              <a:ext uri="{FF2B5EF4-FFF2-40B4-BE49-F238E27FC236}">
                <a16:creationId xmlns:a16="http://schemas.microsoft.com/office/drawing/2014/main" id="{63CADF13-CAF2-7526-BFE5-C281B71B8627}"/>
              </a:ext>
            </a:extLst>
          </p:cNvPr>
          <p:cNvSpPr>
            <a:spLocks noGrp="1"/>
          </p:cNvSpPr>
          <p:nvPr>
            <p:ph type="title"/>
          </p:nvPr>
        </p:nvSpPr>
        <p:spPr/>
        <p:txBody>
          <a:bodyPr/>
          <a:lstStyle/>
          <a:p>
            <a:r>
              <a:rPr lang="en-US" dirty="0"/>
              <a:t>The Adapter Pattern</a:t>
            </a:r>
            <a:endParaRPr lang="en-GB" dirty="0"/>
          </a:p>
        </p:txBody>
      </p:sp>
      <p:sp>
        <p:nvSpPr>
          <p:cNvPr id="7" name="Rectangle 6">
            <a:extLst>
              <a:ext uri="{FF2B5EF4-FFF2-40B4-BE49-F238E27FC236}">
                <a16:creationId xmlns:a16="http://schemas.microsoft.com/office/drawing/2014/main" id="{4FDCD850-633A-C906-021C-3D56D622CE35}"/>
              </a:ext>
            </a:extLst>
          </p:cNvPr>
          <p:cNvSpPr/>
          <p:nvPr/>
        </p:nvSpPr>
        <p:spPr bwMode="auto">
          <a:xfrm>
            <a:off x="316964" y="2032519"/>
            <a:ext cx="1600199" cy="833586"/>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1A5163E2-1CB2-3B78-ADFC-391BF8D15549}"/>
              </a:ext>
            </a:extLst>
          </p:cNvPr>
          <p:cNvSpPr/>
          <p:nvPr/>
        </p:nvSpPr>
        <p:spPr bwMode="auto">
          <a:xfrm>
            <a:off x="3601036" y="2002696"/>
            <a:ext cx="1621539" cy="112150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1C02FFA3-A6C2-9BE8-C114-2076D5ACC07E}"/>
              </a:ext>
            </a:extLst>
          </p:cNvPr>
          <p:cNvSpPr/>
          <p:nvPr/>
        </p:nvSpPr>
        <p:spPr bwMode="auto">
          <a:xfrm>
            <a:off x="6922168" y="4038797"/>
            <a:ext cx="1904866" cy="87146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9" name="Rectangle 18">
            <a:extLst>
              <a:ext uri="{FF2B5EF4-FFF2-40B4-BE49-F238E27FC236}">
                <a16:creationId xmlns:a16="http://schemas.microsoft.com/office/drawing/2014/main" id="{962AC4EB-2857-BE34-44EE-A48872A2DCC2}"/>
              </a:ext>
            </a:extLst>
          </p:cNvPr>
          <p:cNvSpPr/>
          <p:nvPr/>
        </p:nvSpPr>
        <p:spPr bwMode="auto">
          <a:xfrm>
            <a:off x="3601036" y="4031892"/>
            <a:ext cx="1621539" cy="876942"/>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6" name="Audio 15">
            <a:hlinkClick r:id="" action="ppaction://media"/>
            <a:extLst>
              <a:ext uri="{FF2B5EF4-FFF2-40B4-BE49-F238E27FC236}">
                <a16:creationId xmlns:a16="http://schemas.microsoft.com/office/drawing/2014/main" id="{1F51278A-6CEC-012F-7221-CBF977A837B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11" name="Oval 10">
            <a:extLst>
              <a:ext uri="{FF2B5EF4-FFF2-40B4-BE49-F238E27FC236}">
                <a16:creationId xmlns:a16="http://schemas.microsoft.com/office/drawing/2014/main" id="{968F1455-ACFD-85D8-CFB1-EBDA19184062}"/>
              </a:ext>
            </a:extLst>
          </p:cNvPr>
          <p:cNvSpPr/>
          <p:nvPr/>
        </p:nvSpPr>
        <p:spPr bwMode="auto">
          <a:xfrm>
            <a:off x="5210543" y="4247148"/>
            <a:ext cx="1699593" cy="524003"/>
          </a:xfrm>
          <a:prstGeom prst="ellipse">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2" name="Oval 11">
            <a:extLst>
              <a:ext uri="{FF2B5EF4-FFF2-40B4-BE49-F238E27FC236}">
                <a16:creationId xmlns:a16="http://schemas.microsoft.com/office/drawing/2014/main" id="{118C3E6B-2E94-0AD2-1E06-F1E94E5E012F}"/>
              </a:ext>
            </a:extLst>
          </p:cNvPr>
          <p:cNvSpPr/>
          <p:nvPr/>
        </p:nvSpPr>
        <p:spPr bwMode="auto">
          <a:xfrm rot="16200000">
            <a:off x="3865091" y="3317460"/>
            <a:ext cx="1121503" cy="524003"/>
          </a:xfrm>
          <a:prstGeom prst="ellipse">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3" name="Slide Number Placeholder 3">
            <a:extLst>
              <a:ext uri="{FF2B5EF4-FFF2-40B4-BE49-F238E27FC236}">
                <a16:creationId xmlns:a16="http://schemas.microsoft.com/office/drawing/2014/main" id="{5E3E2215-C1D8-283B-1CFC-06447EC4779A}"/>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13</a:t>
            </a:fld>
            <a:endParaRPr lang="en-US" dirty="0"/>
          </a:p>
        </p:txBody>
      </p:sp>
    </p:spTree>
    <p:custDataLst>
      <p:tags r:id="rId1"/>
    </p:custDataLst>
    <p:extLst>
      <p:ext uri="{BB962C8B-B14F-4D97-AF65-F5344CB8AC3E}">
        <p14:creationId xmlns:p14="http://schemas.microsoft.com/office/powerpoint/2010/main" val="2286757906"/>
      </p:ext>
    </p:extLst>
  </p:cSld>
  <p:clrMapOvr>
    <a:masterClrMapping/>
  </p:clrMapOvr>
  <p:transition spd="slow" advTm="152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heel(1)">
                                      <p:cBhvr>
                                        <p:cTn id="26" dur="10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10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heel(1)">
                                      <p:cBhvr>
                                        <p:cTn id="3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6"/>
                </p:tgtEl>
              </p:cMediaNode>
            </p:audio>
          </p:childTnLst>
        </p:cTn>
      </p:par>
    </p:tnLst>
    <p:bldLst>
      <p:bldP spid="7" grpId="0" animBg="1"/>
      <p:bldP spid="8" grpId="0" animBg="1"/>
      <p:bldP spid="9" grpId="0" animBg="1"/>
      <p:bldP spid="19"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Key Participants</a:t>
            </a:r>
          </a:p>
        </p:txBody>
      </p:sp>
      <p:sp>
        <p:nvSpPr>
          <p:cNvPr id="25603" name="Content Placeholder 2"/>
          <p:cNvSpPr>
            <a:spLocks noGrp="1"/>
          </p:cNvSpPr>
          <p:nvPr>
            <p:ph idx="1"/>
          </p:nvPr>
        </p:nvSpPr>
        <p:spPr>
          <a:xfrm>
            <a:off x="228600" y="990600"/>
            <a:ext cx="8534400" cy="5181600"/>
          </a:xfrm>
        </p:spPr>
        <p:txBody>
          <a:bodyPr/>
          <a:lstStyle/>
          <a:p>
            <a:r>
              <a:rPr lang="en-US" altLang="en-US" sz="2800" dirty="0"/>
              <a:t>Target</a:t>
            </a:r>
          </a:p>
          <a:p>
            <a:pPr lvl="1"/>
            <a:r>
              <a:rPr lang="en-US" altLang="en-US" sz="2400" dirty="0"/>
              <a:t>Defines the interface that the Client uses.</a:t>
            </a:r>
          </a:p>
          <a:p>
            <a:r>
              <a:rPr lang="en-US" altLang="en-US" sz="2800" dirty="0"/>
              <a:t>Client</a:t>
            </a:r>
          </a:p>
          <a:p>
            <a:pPr lvl="1"/>
            <a:r>
              <a:rPr lang="en-US" altLang="en-US" sz="2400" dirty="0"/>
              <a:t>Uses objects conforming to the Target interface.</a:t>
            </a:r>
          </a:p>
          <a:p>
            <a:r>
              <a:rPr lang="en-US" altLang="en-US" sz="2800" dirty="0" err="1"/>
              <a:t>Adaptee</a:t>
            </a:r>
            <a:endParaRPr lang="en-US" altLang="en-US" sz="2800" dirty="0"/>
          </a:p>
          <a:p>
            <a:pPr lvl="1"/>
            <a:r>
              <a:rPr lang="en-US" altLang="en-US" sz="2400" dirty="0"/>
              <a:t>Defines an existing interface that needs adapting.</a:t>
            </a:r>
          </a:p>
          <a:p>
            <a:r>
              <a:rPr lang="en-US" altLang="en-US" sz="2800" dirty="0"/>
              <a:t>Adapter</a:t>
            </a:r>
          </a:p>
          <a:p>
            <a:pPr lvl="1"/>
            <a:r>
              <a:rPr lang="en-US" altLang="en-US" sz="2400" dirty="0"/>
              <a:t>Adapts the interface of the </a:t>
            </a:r>
            <a:r>
              <a:rPr lang="en-US" altLang="en-US" sz="2400" dirty="0" err="1"/>
              <a:t>Adaptee</a:t>
            </a:r>
            <a:r>
              <a:rPr lang="en-US" altLang="en-US" sz="2400" dirty="0"/>
              <a:t> to the Target interface.</a:t>
            </a:r>
          </a:p>
        </p:txBody>
      </p:sp>
      <p:pic>
        <p:nvPicPr>
          <p:cNvPr id="6" name="Audio 5">
            <a:hlinkClick r:id="" action="ppaction://media"/>
            <a:extLst>
              <a:ext uri="{FF2B5EF4-FFF2-40B4-BE49-F238E27FC236}">
                <a16:creationId xmlns:a16="http://schemas.microsoft.com/office/drawing/2014/main" id="{0939501E-1834-CC6C-4EEA-0CC3889C51D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E3CAE087-4A66-1349-FF10-D636313EE010}"/>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14</a:t>
            </a:fld>
            <a:endParaRPr lang="en-US" dirty="0"/>
          </a:p>
        </p:txBody>
      </p:sp>
    </p:spTree>
    <p:custDataLst>
      <p:tags r:id="rId1"/>
    </p:custDataLst>
  </p:cSld>
  <p:clrMapOvr>
    <a:masterClrMapping/>
  </p:clrMapOvr>
  <p:transition spd="slow" advTm="152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nodeType="withEffect">
                                  <p:stCondLst>
                                    <p:cond delay="0"/>
                                  </p:stCondLst>
                                  <p:childTnLst>
                                    <p:set>
                                      <p:cBhvr>
                                        <p:cTn id="8" dur="1" fill="hold">
                                          <p:stCondLst>
                                            <p:cond delay="0"/>
                                          </p:stCondLst>
                                        </p:cTn>
                                        <p:tgtEl>
                                          <p:spTgt spid="25603">
                                            <p:txEl>
                                              <p:pRg st="1" end="1"/>
                                            </p:txEl>
                                          </p:spTgt>
                                        </p:tgtEl>
                                        <p:attrNameLst>
                                          <p:attrName>style.visibility</p:attrName>
                                        </p:attrNameLst>
                                      </p:cBhvr>
                                      <p:to>
                                        <p:strVal val="visible"/>
                                      </p:to>
                                    </p:set>
                                    <p:animEffect transition="in" filter="fade">
                                      <p:cBhvr>
                                        <p:cTn id="9" dur="500"/>
                                        <p:tgtEl>
                                          <p:spTgt spid="25603">
                                            <p:txEl>
                                              <p:pRg st="1" end="1"/>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25603">
                                            <p:txEl>
                                              <p:pRg st="0" end="0"/>
                                            </p:txEl>
                                          </p:spTgt>
                                        </p:tgtEl>
                                        <p:attrNameLst>
                                          <p:attrName>style.visibility</p:attrName>
                                        </p:attrNameLst>
                                      </p:cBhvr>
                                      <p:to>
                                        <p:strVal val="visible"/>
                                      </p:to>
                                    </p:set>
                                    <p:animEffect transition="in" filter="fade">
                                      <p:cBhvr>
                                        <p:cTn id="12" dur="500"/>
                                        <p:tgtEl>
                                          <p:spTgt spid="256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fade">
                                      <p:cBhvr>
                                        <p:cTn id="17" dur="500"/>
                                        <p:tgtEl>
                                          <p:spTgt spid="2560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5603">
                                            <p:txEl>
                                              <p:pRg st="3" end="3"/>
                                            </p:txEl>
                                          </p:spTgt>
                                        </p:tgtEl>
                                        <p:attrNameLst>
                                          <p:attrName>style.visibility</p:attrName>
                                        </p:attrNameLst>
                                      </p:cBhvr>
                                      <p:to>
                                        <p:strVal val="visible"/>
                                      </p:to>
                                    </p:set>
                                    <p:animEffect transition="in" filter="fade">
                                      <p:cBhvr>
                                        <p:cTn id="20" dur="500"/>
                                        <p:tgtEl>
                                          <p:spTgt spid="2560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603">
                                            <p:txEl>
                                              <p:pRg st="4" end="4"/>
                                            </p:txEl>
                                          </p:spTgt>
                                        </p:tgtEl>
                                        <p:attrNameLst>
                                          <p:attrName>style.visibility</p:attrName>
                                        </p:attrNameLst>
                                      </p:cBhvr>
                                      <p:to>
                                        <p:strVal val="visible"/>
                                      </p:to>
                                    </p:set>
                                    <p:animEffect transition="in" filter="fade">
                                      <p:cBhvr>
                                        <p:cTn id="25" dur="500"/>
                                        <p:tgtEl>
                                          <p:spTgt spid="2560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5603">
                                            <p:txEl>
                                              <p:pRg st="5" end="5"/>
                                            </p:txEl>
                                          </p:spTgt>
                                        </p:tgtEl>
                                        <p:attrNameLst>
                                          <p:attrName>style.visibility</p:attrName>
                                        </p:attrNameLst>
                                      </p:cBhvr>
                                      <p:to>
                                        <p:strVal val="visible"/>
                                      </p:to>
                                    </p:set>
                                    <p:animEffect transition="in" filter="fade">
                                      <p:cBhvr>
                                        <p:cTn id="28" dur="500"/>
                                        <p:tgtEl>
                                          <p:spTgt spid="2560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603">
                                            <p:txEl>
                                              <p:pRg st="6" end="6"/>
                                            </p:txEl>
                                          </p:spTgt>
                                        </p:tgtEl>
                                        <p:attrNameLst>
                                          <p:attrName>style.visibility</p:attrName>
                                        </p:attrNameLst>
                                      </p:cBhvr>
                                      <p:to>
                                        <p:strVal val="visible"/>
                                      </p:to>
                                    </p:set>
                                    <p:animEffect transition="in" filter="fade">
                                      <p:cBhvr>
                                        <p:cTn id="33" dur="500"/>
                                        <p:tgtEl>
                                          <p:spTgt spid="2560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5603">
                                            <p:txEl>
                                              <p:pRg st="7" end="7"/>
                                            </p:txEl>
                                          </p:spTgt>
                                        </p:tgtEl>
                                        <p:attrNameLst>
                                          <p:attrName>style.visibility</p:attrName>
                                        </p:attrNameLst>
                                      </p:cBhvr>
                                      <p:to>
                                        <p:strVal val="visible"/>
                                      </p:to>
                                    </p:set>
                                    <p:animEffect transition="in" filter="fade">
                                      <p:cBhvr>
                                        <p:cTn id="36" dur="500"/>
                                        <p:tgtEl>
                                          <p:spTgt spid="25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18379-4CCC-3911-2CAC-19508EF5A7B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2032A44-B45D-D296-8308-52A32C2550EA}"/>
              </a:ext>
            </a:extLst>
          </p:cNvPr>
          <p:cNvPicPr>
            <a:picLocks noChangeAspect="1"/>
          </p:cNvPicPr>
          <p:nvPr/>
        </p:nvPicPr>
        <p:blipFill>
          <a:blip r:embed="rId6"/>
          <a:stretch>
            <a:fillRect/>
          </a:stretch>
        </p:blipFill>
        <p:spPr>
          <a:xfrm>
            <a:off x="246173" y="1655477"/>
            <a:ext cx="8651653" cy="3547046"/>
          </a:xfrm>
          <a:prstGeom prst="rect">
            <a:avLst/>
          </a:prstGeom>
        </p:spPr>
      </p:pic>
      <p:sp>
        <p:nvSpPr>
          <p:cNvPr id="7" name="Rectangle 4">
            <a:extLst>
              <a:ext uri="{FF2B5EF4-FFF2-40B4-BE49-F238E27FC236}">
                <a16:creationId xmlns:a16="http://schemas.microsoft.com/office/drawing/2014/main" id="{C3932ACA-316D-BA94-C3DD-DF23D1ADD81B}"/>
              </a:ext>
            </a:extLst>
          </p:cNvPr>
          <p:cNvSpPr>
            <a:spLocks noChangeArrowheads="1"/>
          </p:cNvSpPr>
          <p:nvPr/>
        </p:nvSpPr>
        <p:spPr bwMode="auto">
          <a:xfrm>
            <a:off x="3593433" y="1420534"/>
            <a:ext cx="1752600" cy="1760685"/>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Target</a:t>
            </a:r>
            <a:endParaRPr kumimoji="0" lang="en-SG" altLang="en-US" sz="1600" b="0" dirty="0">
              <a:latin typeface="Verdana" panose="020B0604030504040204" pitchFamily="34" charset="0"/>
            </a:endParaRPr>
          </a:p>
        </p:txBody>
      </p:sp>
      <p:sp>
        <p:nvSpPr>
          <p:cNvPr id="2" name="Title 1">
            <a:extLst>
              <a:ext uri="{FF2B5EF4-FFF2-40B4-BE49-F238E27FC236}">
                <a16:creationId xmlns:a16="http://schemas.microsoft.com/office/drawing/2014/main" id="{66309E37-A810-0DB3-AA70-23B7ED4732BD}"/>
              </a:ext>
            </a:extLst>
          </p:cNvPr>
          <p:cNvSpPr>
            <a:spLocks noGrp="1"/>
          </p:cNvSpPr>
          <p:nvPr>
            <p:ph type="title"/>
          </p:nvPr>
        </p:nvSpPr>
        <p:spPr/>
        <p:txBody>
          <a:bodyPr/>
          <a:lstStyle/>
          <a:p>
            <a:pPr>
              <a:defRPr/>
            </a:pPr>
            <a:r>
              <a:rPr lang="en-US" dirty="0"/>
              <a:t>Applying Adapter to Duck Simulation</a:t>
            </a:r>
            <a:endParaRPr lang="en-SG" dirty="0"/>
          </a:p>
        </p:txBody>
      </p:sp>
      <p:sp>
        <p:nvSpPr>
          <p:cNvPr id="9" name="Rectangle 4">
            <a:extLst>
              <a:ext uri="{FF2B5EF4-FFF2-40B4-BE49-F238E27FC236}">
                <a16:creationId xmlns:a16="http://schemas.microsoft.com/office/drawing/2014/main" id="{76B782B1-DC5A-37DD-6F5D-8AF3FA67D442}"/>
              </a:ext>
            </a:extLst>
          </p:cNvPr>
          <p:cNvSpPr>
            <a:spLocks noChangeArrowheads="1"/>
          </p:cNvSpPr>
          <p:nvPr/>
        </p:nvSpPr>
        <p:spPr bwMode="auto">
          <a:xfrm>
            <a:off x="3481140" y="3733800"/>
            <a:ext cx="2041356" cy="1492786"/>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SG" altLang="en-US" sz="1600" b="0" dirty="0">
                <a:latin typeface="Verdana" panose="020B0604030504040204" pitchFamily="34" charset="0"/>
              </a:rPr>
              <a:t>Adapter</a:t>
            </a:r>
          </a:p>
        </p:txBody>
      </p:sp>
      <p:sp>
        <p:nvSpPr>
          <p:cNvPr id="10" name="Rectangle 4">
            <a:extLst>
              <a:ext uri="{FF2B5EF4-FFF2-40B4-BE49-F238E27FC236}">
                <a16:creationId xmlns:a16="http://schemas.microsoft.com/office/drawing/2014/main" id="{7E3A6687-1DF8-F2F9-FBD1-2A00F597CB50}"/>
              </a:ext>
            </a:extLst>
          </p:cNvPr>
          <p:cNvSpPr>
            <a:spLocks noChangeArrowheads="1"/>
          </p:cNvSpPr>
          <p:nvPr/>
        </p:nvSpPr>
        <p:spPr bwMode="auto">
          <a:xfrm>
            <a:off x="6700062" y="1425523"/>
            <a:ext cx="2233860" cy="3801064"/>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Adaptee</a:t>
            </a:r>
            <a:endParaRPr kumimoji="0" lang="en-SG" altLang="en-US" sz="1600" b="0" dirty="0">
              <a:latin typeface="Verdana" panose="020B0604030504040204" pitchFamily="34" charset="0"/>
            </a:endParaRPr>
          </a:p>
        </p:txBody>
      </p:sp>
      <p:sp>
        <p:nvSpPr>
          <p:cNvPr id="12" name="Rectangle 4">
            <a:extLst>
              <a:ext uri="{FF2B5EF4-FFF2-40B4-BE49-F238E27FC236}">
                <a16:creationId xmlns:a16="http://schemas.microsoft.com/office/drawing/2014/main" id="{EB0389AD-08E6-BB99-CD1A-AE2D51CBDDCB}"/>
              </a:ext>
            </a:extLst>
          </p:cNvPr>
          <p:cNvSpPr>
            <a:spLocks noChangeArrowheads="1"/>
          </p:cNvSpPr>
          <p:nvPr/>
        </p:nvSpPr>
        <p:spPr bwMode="auto">
          <a:xfrm>
            <a:off x="246173" y="1401459"/>
            <a:ext cx="2039827" cy="1258348"/>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Client</a:t>
            </a:r>
            <a:endParaRPr kumimoji="0" lang="en-SG" altLang="en-US" sz="1600" b="0" dirty="0">
              <a:latin typeface="Verdana" panose="020B0604030504040204" pitchFamily="34" charset="0"/>
            </a:endParaRPr>
          </a:p>
        </p:txBody>
      </p:sp>
      <p:pic>
        <p:nvPicPr>
          <p:cNvPr id="4" name="Audio 3">
            <a:hlinkClick r:id="" action="ppaction://media"/>
            <a:extLst>
              <a:ext uri="{FF2B5EF4-FFF2-40B4-BE49-F238E27FC236}">
                <a16:creationId xmlns:a16="http://schemas.microsoft.com/office/drawing/2014/main" id="{FC871340-7A3C-CC4A-9088-79C8B84EBA4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68A1BBFD-8C0A-CD05-FC36-8752FD14FA34}"/>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15</a:t>
            </a:fld>
            <a:endParaRPr lang="en-US" dirty="0"/>
          </a:p>
        </p:txBody>
      </p:sp>
    </p:spTree>
    <p:custDataLst>
      <p:tags r:id="rId1"/>
    </p:custDataLst>
    <p:extLst>
      <p:ext uri="{BB962C8B-B14F-4D97-AF65-F5344CB8AC3E}">
        <p14:creationId xmlns:p14="http://schemas.microsoft.com/office/powerpoint/2010/main" val="4273129493"/>
      </p:ext>
    </p:extLst>
  </p:cSld>
  <p:clrMapOvr>
    <a:masterClrMapping/>
  </p:clrMapOvr>
  <p:transition spd="slow" advTm="152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P spid="7" grpId="0" animBg="1"/>
      <p:bldP spid="9" grpId="0" animBg="1"/>
      <p:bldP spid="10"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381000" y="914400"/>
            <a:ext cx="8153400" cy="5181600"/>
          </a:xfrm>
        </p:spPr>
        <p:txBody>
          <a:bodyPr/>
          <a:lstStyle/>
          <a:p>
            <a:r>
              <a:rPr lang="en-US" altLang="en-US" dirty="0"/>
              <a:t>We can now use an existing class even though the interface does not match what you need</a:t>
            </a:r>
          </a:p>
          <a:p>
            <a:pPr lvl="1"/>
            <a:r>
              <a:rPr lang="en-US" altLang="en-US" dirty="0"/>
              <a:t>Helps to make new versions backwards-compatible</a:t>
            </a:r>
          </a:p>
          <a:p>
            <a:endParaRPr lang="en-US" altLang="en-US" dirty="0"/>
          </a:p>
          <a:p>
            <a:r>
              <a:rPr lang="en-US" altLang="en-US" dirty="0"/>
              <a:t>We can create a reusable class that cooperates with unrelated or unforeseen classes</a:t>
            </a:r>
          </a:p>
          <a:p>
            <a:pPr lvl="1"/>
            <a:r>
              <a:rPr lang="en-US" altLang="en-US" dirty="0"/>
              <a:t>E.g., a class that extracts text from different file formats</a:t>
            </a:r>
          </a:p>
        </p:txBody>
      </p:sp>
      <p:sp>
        <p:nvSpPr>
          <p:cNvPr id="2" name="Title 1"/>
          <p:cNvSpPr>
            <a:spLocks noGrp="1"/>
          </p:cNvSpPr>
          <p:nvPr>
            <p:ph type="title"/>
          </p:nvPr>
        </p:nvSpPr>
        <p:spPr/>
        <p:txBody>
          <a:bodyPr/>
          <a:lstStyle/>
          <a:p>
            <a:pPr>
              <a:defRPr/>
            </a:pPr>
            <a:r>
              <a:rPr lang="en-US"/>
              <a:t>What Have We Achieved?</a:t>
            </a:r>
            <a:endParaRPr lang="en-SG"/>
          </a:p>
        </p:txBody>
      </p:sp>
      <p:pic>
        <p:nvPicPr>
          <p:cNvPr id="5" name="Audio 4">
            <a:hlinkClick r:id="" action="ppaction://media"/>
            <a:extLst>
              <a:ext uri="{FF2B5EF4-FFF2-40B4-BE49-F238E27FC236}">
                <a16:creationId xmlns:a16="http://schemas.microsoft.com/office/drawing/2014/main" id="{92DAD627-90ED-106A-7DCE-B76ECA90278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40BE9CE3-6102-C95B-D53D-345AB2FF5B5A}"/>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16</a:t>
            </a:fld>
            <a:endParaRPr lang="en-US" dirty="0"/>
          </a:p>
        </p:txBody>
      </p:sp>
    </p:spTree>
    <p:custDataLst>
      <p:tags r:id="rId1"/>
    </p:custDataLst>
  </p:cSld>
  <p:clrMapOvr>
    <a:masterClrMapping/>
  </p:clrMapOvr>
  <p:transition spd="slow" advTm="152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transition="in" filter="fade">
                                      <p:cBhvr>
                                        <p:cTn id="11" dur="500"/>
                                        <p:tgtEl>
                                          <p:spTgt spid="3072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723">
                                            <p:txEl>
                                              <p:pRg st="1" end="1"/>
                                            </p:txEl>
                                          </p:spTgt>
                                        </p:tgtEl>
                                        <p:attrNameLst>
                                          <p:attrName>style.visibility</p:attrName>
                                        </p:attrNameLst>
                                      </p:cBhvr>
                                      <p:to>
                                        <p:strVal val="visible"/>
                                      </p:to>
                                    </p:set>
                                    <p:animEffect transition="in" filter="fade">
                                      <p:cBhvr>
                                        <p:cTn id="16" dur="500"/>
                                        <p:tgtEl>
                                          <p:spTgt spid="3072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23">
                                            <p:txEl>
                                              <p:pRg st="3" end="3"/>
                                            </p:txEl>
                                          </p:spTgt>
                                        </p:tgtEl>
                                        <p:attrNameLst>
                                          <p:attrName>style.visibility</p:attrName>
                                        </p:attrNameLst>
                                      </p:cBhvr>
                                      <p:to>
                                        <p:strVal val="visible"/>
                                      </p:to>
                                    </p:set>
                                    <p:animEffect transition="in" filter="fade">
                                      <p:cBhvr>
                                        <p:cTn id="21" dur="500"/>
                                        <p:tgtEl>
                                          <p:spTgt spid="3072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723">
                                            <p:txEl>
                                              <p:pRg st="4" end="4"/>
                                            </p:txEl>
                                          </p:spTgt>
                                        </p:tgtEl>
                                        <p:attrNameLst>
                                          <p:attrName>style.visibility</p:attrName>
                                        </p:attrNameLst>
                                      </p:cBhvr>
                                      <p:to>
                                        <p:strVal val="visible"/>
                                      </p:to>
                                    </p:set>
                                    <p:animEffect transition="in" filter="fade">
                                      <p:cBhvr>
                                        <p:cTn id="24" dur="500"/>
                                        <p:tgtEl>
                                          <p:spTgt spid="30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B95A-66A0-B4E2-C3DD-170AA2050195}"/>
              </a:ext>
            </a:extLst>
          </p:cNvPr>
          <p:cNvSpPr>
            <a:spLocks noGrp="1"/>
          </p:cNvSpPr>
          <p:nvPr>
            <p:ph type="title"/>
          </p:nvPr>
        </p:nvSpPr>
        <p:spPr/>
        <p:txBody>
          <a:bodyPr/>
          <a:lstStyle/>
          <a:p>
            <a:r>
              <a:rPr lang="en-US" dirty="0"/>
              <a:t>Object Adapter vs. Class Adapter</a:t>
            </a:r>
            <a:endParaRPr lang="en-GB" dirty="0"/>
          </a:p>
        </p:txBody>
      </p:sp>
      <p:sp>
        <p:nvSpPr>
          <p:cNvPr id="3" name="Content Placeholder 2">
            <a:extLst>
              <a:ext uri="{FF2B5EF4-FFF2-40B4-BE49-F238E27FC236}">
                <a16:creationId xmlns:a16="http://schemas.microsoft.com/office/drawing/2014/main" id="{CBDFEE9B-40E2-6D50-55C3-8D55CC4AD3F0}"/>
              </a:ext>
            </a:extLst>
          </p:cNvPr>
          <p:cNvSpPr>
            <a:spLocks noGrp="1"/>
          </p:cNvSpPr>
          <p:nvPr>
            <p:ph idx="1"/>
          </p:nvPr>
        </p:nvSpPr>
        <p:spPr>
          <a:xfrm>
            <a:off x="381000" y="1066800"/>
            <a:ext cx="8153400" cy="685800"/>
          </a:xfrm>
        </p:spPr>
        <p:txBody>
          <a:bodyPr/>
          <a:lstStyle/>
          <a:p>
            <a:r>
              <a:rPr lang="en-US" dirty="0"/>
              <a:t>Object Adapter</a:t>
            </a:r>
          </a:p>
        </p:txBody>
      </p:sp>
      <p:pic>
        <p:nvPicPr>
          <p:cNvPr id="20" name="Audio 19">
            <a:hlinkClick r:id="" action="ppaction://media"/>
            <a:extLst>
              <a:ext uri="{FF2B5EF4-FFF2-40B4-BE49-F238E27FC236}">
                <a16:creationId xmlns:a16="http://schemas.microsoft.com/office/drawing/2014/main" id="{7A18347A-6C79-2A92-4B2A-546862B6696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pic>
        <p:nvPicPr>
          <p:cNvPr id="7" name="Picture 6">
            <a:extLst>
              <a:ext uri="{FF2B5EF4-FFF2-40B4-BE49-F238E27FC236}">
                <a16:creationId xmlns:a16="http://schemas.microsoft.com/office/drawing/2014/main" id="{A954258C-881A-E5C3-54B2-11B7A4E3FCEC}"/>
              </a:ext>
            </a:extLst>
          </p:cNvPr>
          <p:cNvPicPr>
            <a:picLocks noChangeAspect="1"/>
          </p:cNvPicPr>
          <p:nvPr/>
        </p:nvPicPr>
        <p:blipFill>
          <a:blip r:embed="rId7"/>
          <a:stretch>
            <a:fillRect/>
          </a:stretch>
        </p:blipFill>
        <p:spPr>
          <a:xfrm>
            <a:off x="352586" y="1983125"/>
            <a:ext cx="8534133" cy="2914394"/>
          </a:xfrm>
          <a:prstGeom prst="rect">
            <a:avLst/>
          </a:prstGeom>
        </p:spPr>
      </p:pic>
      <p:pic>
        <p:nvPicPr>
          <p:cNvPr id="6" name="Picture 5">
            <a:extLst>
              <a:ext uri="{FF2B5EF4-FFF2-40B4-BE49-F238E27FC236}">
                <a16:creationId xmlns:a16="http://schemas.microsoft.com/office/drawing/2014/main" id="{99683AE0-56C0-F718-F5AF-F766C8B1A6CC}"/>
              </a:ext>
            </a:extLst>
          </p:cNvPr>
          <p:cNvPicPr>
            <a:picLocks noChangeAspect="1"/>
          </p:cNvPicPr>
          <p:nvPr/>
        </p:nvPicPr>
        <p:blipFill>
          <a:blip r:embed="rId8"/>
          <a:stretch>
            <a:fillRect/>
          </a:stretch>
        </p:blipFill>
        <p:spPr>
          <a:xfrm>
            <a:off x="291728" y="1971803"/>
            <a:ext cx="8594991" cy="2914394"/>
          </a:xfrm>
          <a:prstGeom prst="rect">
            <a:avLst/>
          </a:prstGeom>
        </p:spPr>
      </p:pic>
      <p:sp>
        <p:nvSpPr>
          <p:cNvPr id="8" name="Content Placeholder 2">
            <a:extLst>
              <a:ext uri="{FF2B5EF4-FFF2-40B4-BE49-F238E27FC236}">
                <a16:creationId xmlns:a16="http://schemas.microsoft.com/office/drawing/2014/main" id="{2AD01F02-3EEF-BF91-5387-D0B6FAB28A0C}"/>
              </a:ext>
            </a:extLst>
          </p:cNvPr>
          <p:cNvSpPr txBox="1">
            <a:spLocks/>
          </p:cNvSpPr>
          <p:nvPr/>
        </p:nvSpPr>
        <p:spPr bwMode="auto">
          <a:xfrm>
            <a:off x="381000" y="1066800"/>
            <a:ext cx="815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r>
              <a:rPr lang="en-US" kern="0" dirty="0"/>
              <a:t>Class Adapter (uses multiple inheritance)</a:t>
            </a:r>
          </a:p>
        </p:txBody>
      </p:sp>
      <p:sp>
        <p:nvSpPr>
          <p:cNvPr id="4" name="Slide Number Placeholder 3">
            <a:extLst>
              <a:ext uri="{FF2B5EF4-FFF2-40B4-BE49-F238E27FC236}">
                <a16:creationId xmlns:a16="http://schemas.microsoft.com/office/drawing/2014/main" id="{EC7CCFEF-5A64-395B-E767-957A9E27C7D8}"/>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17</a:t>
            </a:fld>
            <a:endParaRPr lang="en-US" dirty="0"/>
          </a:p>
        </p:txBody>
      </p:sp>
    </p:spTree>
    <p:custDataLst>
      <p:tags r:id="rId1"/>
    </p:custDataLst>
    <p:extLst>
      <p:ext uri="{BB962C8B-B14F-4D97-AF65-F5344CB8AC3E}">
        <p14:creationId xmlns:p14="http://schemas.microsoft.com/office/powerpoint/2010/main" val="3141727666"/>
      </p:ext>
    </p:extLst>
  </p:cSld>
  <p:clrMapOvr>
    <a:masterClrMapping/>
  </p:clrMapOvr>
  <p:transition spd="slow" advTm="152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0"/>
                </p:tgtEl>
              </p:cMediaNode>
            </p:audio>
          </p:childTnLst>
        </p:cTn>
      </p:par>
    </p:tnLst>
    <p:bldLst>
      <p:bldP spid="3" grpId="0" build="p"/>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B7739-5661-8F29-D7C2-9C11BFC78896}"/>
            </a:ext>
          </a:extLst>
        </p:cNvPr>
        <p:cNvGrpSpPr/>
        <p:nvPr/>
      </p:nvGrpSpPr>
      <p:grpSpPr>
        <a:xfrm>
          <a:off x="0" y="0"/>
          <a:ext cx="0" cy="0"/>
          <a:chOff x="0" y="0"/>
          <a:chExt cx="0" cy="0"/>
        </a:xfrm>
      </p:grpSpPr>
      <p:sp>
        <p:nvSpPr>
          <p:cNvPr id="30723" name="Content Placeholder 2">
            <a:extLst>
              <a:ext uri="{FF2B5EF4-FFF2-40B4-BE49-F238E27FC236}">
                <a16:creationId xmlns:a16="http://schemas.microsoft.com/office/drawing/2014/main" id="{AFA1072E-47AB-9BBD-059A-730B2EBBE53A}"/>
              </a:ext>
            </a:extLst>
          </p:cNvPr>
          <p:cNvSpPr>
            <a:spLocks noGrp="1"/>
          </p:cNvSpPr>
          <p:nvPr>
            <p:ph idx="1"/>
          </p:nvPr>
        </p:nvSpPr>
        <p:spPr>
          <a:xfrm>
            <a:off x="381000" y="914400"/>
            <a:ext cx="8153400" cy="5181600"/>
          </a:xfrm>
        </p:spPr>
        <p:txBody>
          <a:bodyPr/>
          <a:lstStyle/>
          <a:p>
            <a:r>
              <a:rPr lang="en-US" altLang="en-US" dirty="0"/>
              <a:t>Object Adapter</a:t>
            </a:r>
          </a:p>
          <a:p>
            <a:pPr lvl="1">
              <a:buFont typeface="Arial Narrow" panose="020B0606020202030204" pitchFamily="34" charset="0"/>
              <a:buChar char="+"/>
            </a:pPr>
            <a:r>
              <a:rPr lang="en-US" altLang="en-US" dirty="0"/>
              <a:t>Lets a single Adapter work with many </a:t>
            </a:r>
            <a:r>
              <a:rPr lang="en-US" altLang="en-US" dirty="0" err="1"/>
              <a:t>Adaptees</a:t>
            </a:r>
            <a:endParaRPr lang="en-US" altLang="en-US" dirty="0"/>
          </a:p>
          <a:p>
            <a:pPr lvl="2"/>
            <a:r>
              <a:rPr lang="en-US" altLang="en-US" dirty="0"/>
              <a:t>Can work with </a:t>
            </a:r>
            <a:r>
              <a:rPr lang="en-US" altLang="en-US" dirty="0" err="1"/>
              <a:t>Adaptee</a:t>
            </a:r>
            <a:r>
              <a:rPr lang="en-US" altLang="en-US" dirty="0"/>
              <a:t> subclasses</a:t>
            </a:r>
          </a:p>
          <a:p>
            <a:pPr lvl="2"/>
            <a:r>
              <a:rPr lang="en-US" altLang="en-US" dirty="0"/>
              <a:t>Can add functionality to all </a:t>
            </a:r>
            <a:r>
              <a:rPr lang="en-US" altLang="en-US" dirty="0" err="1"/>
              <a:t>Adaptees</a:t>
            </a:r>
            <a:r>
              <a:rPr lang="en-US" altLang="en-US" dirty="0"/>
              <a:t> at once</a:t>
            </a:r>
          </a:p>
          <a:p>
            <a:pPr lvl="1">
              <a:buFont typeface="Arial Narrow" panose="020B0606020202030204" pitchFamily="34" charset="0"/>
              <a:buChar char="-"/>
            </a:pPr>
            <a:r>
              <a:rPr lang="en-US" altLang="en-US" dirty="0"/>
              <a:t>Makes it harder to override </a:t>
            </a:r>
            <a:r>
              <a:rPr lang="en-US" altLang="en-US" dirty="0" err="1"/>
              <a:t>Adaptee</a:t>
            </a:r>
            <a:r>
              <a:rPr lang="en-US" altLang="en-US" dirty="0"/>
              <a:t> subclass </a:t>
            </a:r>
            <a:r>
              <a:rPr lang="en-US" altLang="en-US" dirty="0" err="1"/>
              <a:t>behaviour</a:t>
            </a:r>
            <a:endParaRPr lang="en-US" altLang="en-US" dirty="0"/>
          </a:p>
          <a:p>
            <a:endParaRPr lang="en-US" altLang="en-US" dirty="0"/>
          </a:p>
          <a:p>
            <a:r>
              <a:rPr lang="en-US" altLang="en-US" dirty="0"/>
              <a:t>Class Adapter</a:t>
            </a:r>
          </a:p>
          <a:p>
            <a:pPr lvl="1">
              <a:buFont typeface="Arial Narrow" panose="020B0606020202030204" pitchFamily="34" charset="0"/>
              <a:buChar char="+"/>
            </a:pPr>
            <a:r>
              <a:rPr lang="en-US" altLang="en-US" dirty="0"/>
              <a:t>Lets Adapter override some of </a:t>
            </a:r>
            <a:r>
              <a:rPr lang="en-US" altLang="en-US" dirty="0" err="1"/>
              <a:t>Adaptee’s</a:t>
            </a:r>
            <a:r>
              <a:rPr lang="en-US" altLang="en-US" dirty="0"/>
              <a:t> </a:t>
            </a:r>
            <a:r>
              <a:rPr lang="en-US" altLang="en-US" dirty="0" err="1"/>
              <a:t>behaviour</a:t>
            </a:r>
            <a:endParaRPr lang="en-US" altLang="en-US" dirty="0"/>
          </a:p>
          <a:p>
            <a:pPr lvl="1">
              <a:buFont typeface="Arial Narrow" panose="020B0606020202030204" pitchFamily="34" charset="0"/>
              <a:buChar char="-"/>
            </a:pPr>
            <a:r>
              <a:rPr lang="en-US" altLang="en-US" dirty="0"/>
              <a:t>Unable to adapt a class </a:t>
            </a:r>
            <a:r>
              <a:rPr lang="en-US" altLang="en-US" i="1" dirty="0"/>
              <a:t>and</a:t>
            </a:r>
            <a:r>
              <a:rPr lang="en-US" altLang="en-US" dirty="0"/>
              <a:t> all of its subclasses</a:t>
            </a:r>
          </a:p>
        </p:txBody>
      </p:sp>
      <p:sp>
        <p:nvSpPr>
          <p:cNvPr id="2" name="Title 1">
            <a:extLst>
              <a:ext uri="{FF2B5EF4-FFF2-40B4-BE49-F238E27FC236}">
                <a16:creationId xmlns:a16="http://schemas.microsoft.com/office/drawing/2014/main" id="{6CFFF9A2-A6CC-6B64-918F-BF17A933D37A}"/>
              </a:ext>
            </a:extLst>
          </p:cNvPr>
          <p:cNvSpPr>
            <a:spLocks noGrp="1"/>
          </p:cNvSpPr>
          <p:nvPr>
            <p:ph type="title"/>
          </p:nvPr>
        </p:nvSpPr>
        <p:spPr/>
        <p:txBody>
          <a:bodyPr/>
          <a:lstStyle/>
          <a:p>
            <a:pPr>
              <a:defRPr/>
            </a:pPr>
            <a:r>
              <a:rPr lang="en-US" dirty="0"/>
              <a:t>Object Adapter vs. Class Adapter</a:t>
            </a:r>
            <a:endParaRPr lang="en-SG" dirty="0"/>
          </a:p>
        </p:txBody>
      </p:sp>
      <p:pic>
        <p:nvPicPr>
          <p:cNvPr id="5" name="Audio 4">
            <a:hlinkClick r:id="" action="ppaction://media"/>
            <a:extLst>
              <a:ext uri="{FF2B5EF4-FFF2-40B4-BE49-F238E27FC236}">
                <a16:creationId xmlns:a16="http://schemas.microsoft.com/office/drawing/2014/main" id="{494C8CA1-7341-2C72-F8D9-1007176D2E5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6" name="Slide Number Placeholder 3">
            <a:extLst>
              <a:ext uri="{FF2B5EF4-FFF2-40B4-BE49-F238E27FC236}">
                <a16:creationId xmlns:a16="http://schemas.microsoft.com/office/drawing/2014/main" id="{B104F5C6-EC73-9044-4E5A-B05D5130D913}"/>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18</a:t>
            </a:fld>
            <a:endParaRPr lang="en-US" dirty="0"/>
          </a:p>
        </p:txBody>
      </p:sp>
    </p:spTree>
    <p:custDataLst>
      <p:tags r:id="rId1"/>
    </p:custDataLst>
    <p:extLst>
      <p:ext uri="{BB962C8B-B14F-4D97-AF65-F5344CB8AC3E}">
        <p14:creationId xmlns:p14="http://schemas.microsoft.com/office/powerpoint/2010/main" val="2134322765"/>
      </p:ext>
    </p:extLst>
  </p:cSld>
  <p:clrMapOvr>
    <a:masterClrMapping/>
  </p:clrMapOvr>
  <p:transition spd="slow" advTm="152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transition="in" filter="fade">
                                      <p:cBhvr>
                                        <p:cTn id="11" dur="500"/>
                                        <p:tgtEl>
                                          <p:spTgt spid="3072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0723">
                                            <p:txEl>
                                              <p:pRg st="1" end="1"/>
                                            </p:txEl>
                                          </p:spTgt>
                                        </p:tgtEl>
                                        <p:attrNameLst>
                                          <p:attrName>style.visibility</p:attrName>
                                        </p:attrNameLst>
                                      </p:cBhvr>
                                      <p:to>
                                        <p:strVal val="visible"/>
                                      </p:to>
                                    </p:set>
                                    <p:animEffect transition="in" filter="fade">
                                      <p:cBhvr>
                                        <p:cTn id="14" dur="500"/>
                                        <p:tgtEl>
                                          <p:spTgt spid="3072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fade">
                                      <p:cBhvr>
                                        <p:cTn id="17" dur="500"/>
                                        <p:tgtEl>
                                          <p:spTgt spid="307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fade">
                                      <p:cBhvr>
                                        <p:cTn id="22" dur="500"/>
                                        <p:tgtEl>
                                          <p:spTgt spid="307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fade">
                                      <p:cBhvr>
                                        <p:cTn id="27" dur="500"/>
                                        <p:tgtEl>
                                          <p:spTgt spid="307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23">
                                            <p:txEl>
                                              <p:pRg st="6" end="6"/>
                                            </p:txEl>
                                          </p:spTgt>
                                        </p:tgtEl>
                                        <p:attrNameLst>
                                          <p:attrName>style.visibility</p:attrName>
                                        </p:attrNameLst>
                                      </p:cBhvr>
                                      <p:to>
                                        <p:strVal val="visible"/>
                                      </p:to>
                                    </p:set>
                                    <p:animEffect transition="in" filter="fade">
                                      <p:cBhvr>
                                        <p:cTn id="32" dur="500"/>
                                        <p:tgtEl>
                                          <p:spTgt spid="3072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0723">
                                            <p:txEl>
                                              <p:pRg st="7" end="7"/>
                                            </p:txEl>
                                          </p:spTgt>
                                        </p:tgtEl>
                                        <p:attrNameLst>
                                          <p:attrName>style.visibility</p:attrName>
                                        </p:attrNameLst>
                                      </p:cBhvr>
                                      <p:to>
                                        <p:strVal val="visible"/>
                                      </p:to>
                                    </p:set>
                                    <p:animEffect transition="in" filter="fade">
                                      <p:cBhvr>
                                        <p:cTn id="35" dur="500"/>
                                        <p:tgtEl>
                                          <p:spTgt spid="3072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723">
                                            <p:txEl>
                                              <p:pRg st="8" end="8"/>
                                            </p:txEl>
                                          </p:spTgt>
                                        </p:tgtEl>
                                        <p:attrNameLst>
                                          <p:attrName>style.visibility</p:attrName>
                                        </p:attrNameLst>
                                      </p:cBhvr>
                                      <p:to>
                                        <p:strVal val="visible"/>
                                      </p:to>
                                    </p:set>
                                    <p:animEffect transition="in" filter="fade">
                                      <p:cBhvr>
                                        <p:cTn id="40" dur="500"/>
                                        <p:tgtEl>
                                          <p:spTgt spid="307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Adapter design pattern</a:t>
            </a:r>
          </a:p>
          <a:p>
            <a:endParaRPr lang="en-US" altLang="en-US" dirty="0"/>
          </a:p>
          <a:p>
            <a:r>
              <a:rPr lang="en-US" altLang="en-US" dirty="0"/>
              <a:t>Next: The Façade design pattern</a:t>
            </a:r>
          </a:p>
          <a:p>
            <a:pPr marL="457200" lvl="1" indent="0">
              <a:buNone/>
            </a:pPr>
            <a:endParaRPr lang="en-US" altLang="en-US" dirty="0"/>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Audio 4">
            <a:hlinkClick r:id="" action="ppaction://media"/>
            <a:extLst>
              <a:ext uri="{FF2B5EF4-FFF2-40B4-BE49-F238E27FC236}">
                <a16:creationId xmlns:a16="http://schemas.microsoft.com/office/drawing/2014/main" id="{089FFC10-0A27-523E-173C-75FE222FF74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pic>
        <p:nvPicPr>
          <p:cNvPr id="2" name="Picture 6" descr="Power Socket Used in Singapore. Image 3">
            <a:extLst>
              <a:ext uri="{FF2B5EF4-FFF2-40B4-BE49-F238E27FC236}">
                <a16:creationId xmlns:a16="http://schemas.microsoft.com/office/drawing/2014/main" id="{74689244-3543-1AC7-C7C3-8A3B5680BF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150985"/>
            <a:ext cx="3071012" cy="2439386"/>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03DE309-54B4-951F-E90E-A98A629CA6C9}"/>
              </a:ext>
            </a:extLst>
          </p:cNvPr>
          <p:cNvSpPr/>
          <p:nvPr/>
        </p:nvSpPr>
        <p:spPr bwMode="auto">
          <a:xfrm>
            <a:off x="1500988" y="3418178"/>
            <a:ext cx="3071012" cy="1905000"/>
          </a:xfrm>
          <a:prstGeom prst="wedgeEllipseCallout">
            <a:avLst>
              <a:gd name="adj1" fmla="val 61832"/>
              <a:gd name="adj2" fmla="val 15132"/>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Like, share and subscribe!</a:t>
            </a:r>
            <a:endParaRPr kumimoji="0" lang="en-GB" sz="2400" b="0" i="0" u="none" strike="noStrike" cap="none" normalizeH="0" baseline="0" dirty="0">
              <a:ln>
                <a:noFill/>
              </a:ln>
              <a:solidFill>
                <a:schemeClr val="tx1"/>
              </a:solidFill>
              <a:effectLst/>
              <a:latin typeface="Verdana" pitchFamily="34" charset="0"/>
            </a:endParaRPr>
          </a:p>
        </p:txBody>
      </p:sp>
      <p:sp>
        <p:nvSpPr>
          <p:cNvPr id="6" name="Slide Number Placeholder 3">
            <a:extLst>
              <a:ext uri="{FF2B5EF4-FFF2-40B4-BE49-F238E27FC236}">
                <a16:creationId xmlns:a16="http://schemas.microsoft.com/office/drawing/2014/main" id="{544B7580-9EFE-6B8F-E7CB-972448BEEB35}"/>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19</a:t>
            </a:fld>
            <a:endParaRPr lang="en-US" dirty="0"/>
          </a:p>
        </p:txBody>
      </p:sp>
    </p:spTree>
    <p:custDataLst>
      <p:tags r:id="rId1"/>
    </p:custDataLst>
    <p:extLst>
      <p:ext uri="{BB962C8B-B14F-4D97-AF65-F5344CB8AC3E}">
        <p14:creationId xmlns:p14="http://schemas.microsoft.com/office/powerpoint/2010/main" val="2186019429"/>
      </p:ext>
    </p:extLst>
  </p:cSld>
  <p:clrMapOvr>
    <a:masterClrMapping/>
  </p:clrMapOvr>
  <p:transition spd="slow" advTm="152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65E17-F2A3-27BB-9147-3EB3FB010031}"/>
              </a:ext>
            </a:extLst>
          </p:cNvPr>
          <p:cNvSpPr>
            <a:spLocks noGrp="1"/>
          </p:cNvSpPr>
          <p:nvPr>
            <p:ph type="title"/>
          </p:nvPr>
        </p:nvSpPr>
        <p:spPr/>
        <p:txBody>
          <a:bodyPr/>
          <a:lstStyle/>
          <a:p>
            <a:r>
              <a:rPr lang="en-US" dirty="0"/>
              <a:t>What are Adapters?</a:t>
            </a:r>
            <a:endParaRPr lang="en-GB" dirty="0"/>
          </a:p>
        </p:txBody>
      </p:sp>
      <p:sp>
        <p:nvSpPr>
          <p:cNvPr id="4" name="Slide Number Placeholder 3">
            <a:extLst>
              <a:ext uri="{FF2B5EF4-FFF2-40B4-BE49-F238E27FC236}">
                <a16:creationId xmlns:a16="http://schemas.microsoft.com/office/drawing/2014/main" id="{F90CF48F-08DF-B382-2830-557384DD9864}"/>
              </a:ext>
            </a:extLst>
          </p:cNvPr>
          <p:cNvSpPr>
            <a:spLocks noGrp="1"/>
          </p:cNvSpPr>
          <p:nvPr>
            <p:ph type="sldNum" sz="quarter" idx="4"/>
          </p:nvPr>
        </p:nvSpPr>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2</a:t>
            </a:fld>
            <a:endParaRPr lang="en-US" dirty="0"/>
          </a:p>
        </p:txBody>
      </p:sp>
      <p:pic>
        <p:nvPicPr>
          <p:cNvPr id="1026" name="Picture 2" descr="Power plug &amp; outlet Types A &amp; B">
            <a:extLst>
              <a:ext uri="{FF2B5EF4-FFF2-40B4-BE49-F238E27FC236}">
                <a16:creationId xmlns:a16="http://schemas.microsoft.com/office/drawing/2014/main" id="{A0F3CE3F-C347-9CEF-B921-3384D9D2F7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6262" y="1171825"/>
            <a:ext cx="181927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K to US America Plug Adapter , AOGITKE Grounded USA Visitors ...">
            <a:extLst>
              <a:ext uri="{FF2B5EF4-FFF2-40B4-BE49-F238E27FC236}">
                <a16:creationId xmlns:a16="http://schemas.microsoft.com/office/drawing/2014/main" id="{C2A765BF-C640-6F24-563E-6003C573E6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0399" y="4114800"/>
            <a:ext cx="2743201" cy="14206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wer Socket Used in Singapore. Image 3">
            <a:extLst>
              <a:ext uri="{FF2B5EF4-FFF2-40B4-BE49-F238E27FC236}">
                <a16:creationId xmlns:a16="http://schemas.microsoft.com/office/drawing/2014/main" id="{628B9C66-5133-1CB0-225B-17716330F5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693" y="1061728"/>
            <a:ext cx="3071012" cy="243938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Bent 4">
            <a:extLst>
              <a:ext uri="{FF2B5EF4-FFF2-40B4-BE49-F238E27FC236}">
                <a16:creationId xmlns:a16="http://schemas.microsoft.com/office/drawing/2014/main" id="{37978E54-9C5B-16F4-DA74-D6C457938E71}"/>
              </a:ext>
            </a:extLst>
          </p:cNvPr>
          <p:cNvSpPr/>
          <p:nvPr/>
        </p:nvSpPr>
        <p:spPr bwMode="auto">
          <a:xfrm rot="10800000" flipH="1">
            <a:off x="1828800" y="3759602"/>
            <a:ext cx="914400" cy="1219200"/>
          </a:xfrm>
          <a:prstGeom prst="ben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Arrow: Bent 5">
            <a:extLst>
              <a:ext uri="{FF2B5EF4-FFF2-40B4-BE49-F238E27FC236}">
                <a16:creationId xmlns:a16="http://schemas.microsoft.com/office/drawing/2014/main" id="{86BD324B-6DFC-DD5B-8249-3F08DB5D2269}"/>
              </a:ext>
            </a:extLst>
          </p:cNvPr>
          <p:cNvSpPr/>
          <p:nvPr/>
        </p:nvSpPr>
        <p:spPr bwMode="auto">
          <a:xfrm rot="5400000" flipH="1">
            <a:off x="6428875" y="3877043"/>
            <a:ext cx="914400" cy="1219200"/>
          </a:xfrm>
          <a:prstGeom prst="ben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20C7C87E-767C-87A4-FC82-C92B30848BD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12806484"/>
      </p:ext>
    </p:extLst>
  </p:cSld>
  <p:clrMapOvr>
    <a:masterClrMapping/>
  </p:clrMapOvr>
  <p:transition spd="slow" advTm="4230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par>
                                <p:cTn id="12" presetID="10" presetClass="entr" presetSubtype="0" fill="hold" nodeType="with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9"/>
                </p:tgtEl>
              </p:cMediaNode>
            </p:audio>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240960-90CA-0685-72F0-E83D7D159693}"/>
              </a:ext>
            </a:extLst>
          </p:cNvPr>
          <p:cNvSpPr/>
          <p:nvPr/>
        </p:nvSpPr>
        <p:spPr bwMode="auto">
          <a:xfrm>
            <a:off x="3657600" y="3716492"/>
            <a:ext cx="1524000" cy="1676400"/>
          </a:xfrm>
          <a:prstGeom prst="rect">
            <a:avLst/>
          </a:prstGeom>
          <a:solidFill>
            <a:schemeClr val="accent2"/>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Ink Free" panose="03080402000500000000" pitchFamily="66" charset="0"/>
              </a:rPr>
              <a:t>Adapter</a:t>
            </a:r>
            <a:endParaRPr kumimoji="0" lang="en-GB" sz="2400" b="0" i="0" u="none" strike="noStrike" cap="none" normalizeH="0" baseline="0" dirty="0">
              <a:ln>
                <a:noFill/>
              </a:ln>
              <a:solidFill>
                <a:schemeClr val="tx1"/>
              </a:solidFill>
              <a:effectLst/>
              <a:latin typeface="Ink Free" panose="03080402000500000000" pitchFamily="66" charset="0"/>
            </a:endParaRPr>
          </a:p>
        </p:txBody>
      </p:sp>
      <p:sp>
        <p:nvSpPr>
          <p:cNvPr id="9" name="Isosceles Triangle 8">
            <a:extLst>
              <a:ext uri="{FF2B5EF4-FFF2-40B4-BE49-F238E27FC236}">
                <a16:creationId xmlns:a16="http://schemas.microsoft.com/office/drawing/2014/main" id="{AE560EEE-9221-BD99-B208-535012388720}"/>
              </a:ext>
            </a:extLst>
          </p:cNvPr>
          <p:cNvSpPr/>
          <p:nvPr/>
        </p:nvSpPr>
        <p:spPr bwMode="auto">
          <a:xfrm rot="5400000">
            <a:off x="3599447" y="4320076"/>
            <a:ext cx="609600" cy="533400"/>
          </a:xfrm>
          <a:prstGeom prst="triangle">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 name="Title 1">
            <a:extLst>
              <a:ext uri="{FF2B5EF4-FFF2-40B4-BE49-F238E27FC236}">
                <a16:creationId xmlns:a16="http://schemas.microsoft.com/office/drawing/2014/main" id="{18F4D3FE-413F-80DF-A0B9-74995EE9CB39}"/>
              </a:ext>
            </a:extLst>
          </p:cNvPr>
          <p:cNvSpPr>
            <a:spLocks noGrp="1"/>
          </p:cNvSpPr>
          <p:nvPr>
            <p:ph type="title"/>
          </p:nvPr>
        </p:nvSpPr>
        <p:spPr/>
        <p:txBody>
          <a:bodyPr/>
          <a:lstStyle/>
          <a:p>
            <a:r>
              <a:rPr lang="en-US" dirty="0"/>
              <a:t>Object Oriented Adapters</a:t>
            </a:r>
            <a:endParaRPr lang="en-GB" dirty="0"/>
          </a:p>
        </p:txBody>
      </p:sp>
      <p:sp>
        <p:nvSpPr>
          <p:cNvPr id="4" name="Slide Number Placeholder 3">
            <a:extLst>
              <a:ext uri="{FF2B5EF4-FFF2-40B4-BE49-F238E27FC236}">
                <a16:creationId xmlns:a16="http://schemas.microsoft.com/office/drawing/2014/main" id="{3D4B577A-A41D-2306-E9EA-652400863BD2}"/>
              </a:ext>
            </a:extLst>
          </p:cNvPr>
          <p:cNvSpPr>
            <a:spLocks noGrp="1"/>
          </p:cNvSpPr>
          <p:nvPr>
            <p:ph type="sldNum" sz="quarter" idx="4"/>
          </p:nvPr>
        </p:nvSpPr>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3</a:t>
            </a:fld>
            <a:endParaRPr lang="en-US" dirty="0"/>
          </a:p>
        </p:txBody>
      </p:sp>
      <p:sp>
        <p:nvSpPr>
          <p:cNvPr id="5" name="Rectangle 4">
            <a:extLst>
              <a:ext uri="{FF2B5EF4-FFF2-40B4-BE49-F238E27FC236}">
                <a16:creationId xmlns:a16="http://schemas.microsoft.com/office/drawing/2014/main" id="{06734102-9788-22FB-AA65-889CBE6AE9D3}"/>
              </a:ext>
            </a:extLst>
          </p:cNvPr>
          <p:cNvSpPr/>
          <p:nvPr/>
        </p:nvSpPr>
        <p:spPr bwMode="auto">
          <a:xfrm>
            <a:off x="2133600" y="1371600"/>
            <a:ext cx="1524000" cy="167640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Ink Free" panose="03080402000500000000" pitchFamily="66" charset="0"/>
              </a:rPr>
              <a:t>Your Existing System</a:t>
            </a:r>
            <a:endParaRPr kumimoji="0" lang="en-GB" sz="2400" b="0" i="0" u="none" strike="noStrike" cap="none" normalizeH="0" baseline="0" dirty="0">
              <a:ln>
                <a:noFill/>
              </a:ln>
              <a:solidFill>
                <a:schemeClr val="tx1"/>
              </a:solidFill>
              <a:effectLst/>
              <a:latin typeface="Ink Free" panose="03080402000500000000" pitchFamily="66" charset="0"/>
            </a:endParaRPr>
          </a:p>
        </p:txBody>
      </p:sp>
      <p:sp>
        <p:nvSpPr>
          <p:cNvPr id="7" name="Rectangle 6">
            <a:extLst>
              <a:ext uri="{FF2B5EF4-FFF2-40B4-BE49-F238E27FC236}">
                <a16:creationId xmlns:a16="http://schemas.microsoft.com/office/drawing/2014/main" id="{97F9CCD7-1B8D-C928-9464-C72312130A29}"/>
              </a:ext>
            </a:extLst>
          </p:cNvPr>
          <p:cNvSpPr/>
          <p:nvPr/>
        </p:nvSpPr>
        <p:spPr bwMode="auto">
          <a:xfrm>
            <a:off x="5193632" y="1371600"/>
            <a:ext cx="1524000" cy="1676400"/>
          </a:xfrm>
          <a:prstGeom prst="rect">
            <a:avLst/>
          </a:prstGeom>
          <a:solidFill>
            <a:schemeClr val="accent1">
              <a:lumMod val="60000"/>
              <a:lumOff val="40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Ink Free" panose="03080402000500000000" pitchFamily="66" charset="0"/>
              </a:rPr>
              <a:t>     Vendor     </a:t>
            </a: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Ink Free" panose="03080402000500000000" pitchFamily="66" charset="0"/>
              </a:rPr>
              <a:t>      </a:t>
            </a:r>
            <a:r>
              <a:rPr kumimoji="0" lang="en-US" sz="2400" b="0" i="0" u="none" strike="noStrike" cap="none" normalizeH="0" baseline="0" dirty="0">
                <a:ln>
                  <a:noFill/>
                </a:ln>
                <a:solidFill>
                  <a:schemeClr val="tx1"/>
                </a:solidFill>
                <a:effectLst/>
                <a:latin typeface="Ink Free" panose="03080402000500000000" pitchFamily="66" charset="0"/>
              </a:rPr>
              <a:t>Class</a:t>
            </a:r>
            <a:endParaRPr kumimoji="0" lang="en-GB" sz="2400" b="0" i="0" u="none" strike="noStrike" cap="none" normalizeH="0" baseline="0" dirty="0">
              <a:ln>
                <a:noFill/>
              </a:ln>
              <a:solidFill>
                <a:schemeClr val="tx1"/>
              </a:solidFill>
              <a:effectLst/>
              <a:latin typeface="Ink Free" panose="03080402000500000000" pitchFamily="66" charset="0"/>
            </a:endParaRPr>
          </a:p>
        </p:txBody>
      </p:sp>
      <p:sp>
        <p:nvSpPr>
          <p:cNvPr id="8" name="Isosceles Triangle 7">
            <a:extLst>
              <a:ext uri="{FF2B5EF4-FFF2-40B4-BE49-F238E27FC236}">
                <a16:creationId xmlns:a16="http://schemas.microsoft.com/office/drawing/2014/main" id="{909EE99D-EEF9-F6A0-0DF0-9636B032B726}"/>
              </a:ext>
            </a:extLst>
          </p:cNvPr>
          <p:cNvSpPr/>
          <p:nvPr/>
        </p:nvSpPr>
        <p:spPr bwMode="auto">
          <a:xfrm rot="5400000">
            <a:off x="3619500" y="1943100"/>
            <a:ext cx="609600" cy="533400"/>
          </a:xfrm>
          <a:prstGeom prst="triangle">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Chord 10">
            <a:extLst>
              <a:ext uri="{FF2B5EF4-FFF2-40B4-BE49-F238E27FC236}">
                <a16:creationId xmlns:a16="http://schemas.microsoft.com/office/drawing/2014/main" id="{EFCE6496-7584-7E12-0CBF-12DA64EC6343}"/>
              </a:ext>
            </a:extLst>
          </p:cNvPr>
          <p:cNvSpPr/>
          <p:nvPr/>
        </p:nvSpPr>
        <p:spPr bwMode="auto">
          <a:xfrm rot="12124724">
            <a:off x="4967451" y="1878932"/>
            <a:ext cx="685800" cy="685800"/>
          </a:xfrm>
          <a:prstGeom prst="chord">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Chord 9">
            <a:extLst>
              <a:ext uri="{FF2B5EF4-FFF2-40B4-BE49-F238E27FC236}">
                <a16:creationId xmlns:a16="http://schemas.microsoft.com/office/drawing/2014/main" id="{64F11D8B-DBF5-E6B0-7FDB-40CE68A44226}"/>
              </a:ext>
            </a:extLst>
          </p:cNvPr>
          <p:cNvSpPr/>
          <p:nvPr/>
        </p:nvSpPr>
        <p:spPr bwMode="auto">
          <a:xfrm rot="12124724">
            <a:off x="4964501" y="4207780"/>
            <a:ext cx="685800" cy="685800"/>
          </a:xfrm>
          <a:prstGeom prst="chord">
            <a:avLst/>
          </a:prstGeom>
          <a:solidFill>
            <a:schemeClr val="accent2"/>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2" name="TextBox 11">
            <a:extLst>
              <a:ext uri="{FF2B5EF4-FFF2-40B4-BE49-F238E27FC236}">
                <a16:creationId xmlns:a16="http://schemas.microsoft.com/office/drawing/2014/main" id="{D6A40273-5929-9A41-1037-DF28D289ABD5}"/>
              </a:ext>
            </a:extLst>
          </p:cNvPr>
          <p:cNvSpPr txBox="1"/>
          <p:nvPr/>
        </p:nvSpPr>
        <p:spPr>
          <a:xfrm>
            <a:off x="2829390" y="3182622"/>
            <a:ext cx="3038011" cy="369332"/>
          </a:xfrm>
          <a:prstGeom prst="rect">
            <a:avLst/>
          </a:prstGeom>
          <a:noFill/>
        </p:spPr>
        <p:txBody>
          <a:bodyPr wrap="none" rtlCol="0">
            <a:spAutoFit/>
          </a:bodyPr>
          <a:lstStyle/>
          <a:p>
            <a:r>
              <a:rPr lang="en-US" sz="1800" dirty="0">
                <a:latin typeface="Segoe Print" panose="02000600000000000000" pitchFamily="2" charset="0"/>
              </a:rPr>
              <a:t>Interface doesn’t match!</a:t>
            </a:r>
            <a:endParaRPr lang="en-GB" sz="1800" dirty="0">
              <a:latin typeface="Segoe Print" panose="02000600000000000000" pitchFamily="2" charset="0"/>
            </a:endParaRPr>
          </a:p>
        </p:txBody>
      </p:sp>
      <p:sp>
        <p:nvSpPr>
          <p:cNvPr id="19" name="TextBox 18">
            <a:extLst>
              <a:ext uri="{FF2B5EF4-FFF2-40B4-BE49-F238E27FC236}">
                <a16:creationId xmlns:a16="http://schemas.microsoft.com/office/drawing/2014/main" id="{1A27B957-EBF9-E644-F1B7-D322F8E21D0F}"/>
              </a:ext>
            </a:extLst>
          </p:cNvPr>
          <p:cNvSpPr txBox="1"/>
          <p:nvPr/>
        </p:nvSpPr>
        <p:spPr>
          <a:xfrm>
            <a:off x="413766" y="5497251"/>
            <a:ext cx="3981771" cy="646331"/>
          </a:xfrm>
          <a:prstGeom prst="rect">
            <a:avLst/>
          </a:prstGeom>
          <a:noFill/>
        </p:spPr>
        <p:txBody>
          <a:bodyPr wrap="square" rtlCol="0">
            <a:spAutoFit/>
          </a:bodyPr>
          <a:lstStyle/>
          <a:p>
            <a:r>
              <a:rPr lang="en-US" sz="1800" dirty="0">
                <a:latin typeface="Segoe Print" panose="02000600000000000000" pitchFamily="2" charset="0"/>
              </a:rPr>
              <a:t>Adapter implements the interface your classes expect</a:t>
            </a:r>
            <a:endParaRPr lang="en-GB" sz="1800" dirty="0">
              <a:latin typeface="Segoe Print" panose="02000600000000000000" pitchFamily="2" charset="0"/>
            </a:endParaRPr>
          </a:p>
        </p:txBody>
      </p:sp>
      <p:cxnSp>
        <p:nvCxnSpPr>
          <p:cNvPr id="23" name="Connector: Curved 22">
            <a:extLst>
              <a:ext uri="{FF2B5EF4-FFF2-40B4-BE49-F238E27FC236}">
                <a16:creationId xmlns:a16="http://schemas.microsoft.com/office/drawing/2014/main" id="{94A4CB9A-0615-8765-C2AC-949092C556F9}"/>
              </a:ext>
            </a:extLst>
          </p:cNvPr>
          <p:cNvCxnSpPr/>
          <p:nvPr/>
        </p:nvCxnSpPr>
        <p:spPr bwMode="auto">
          <a:xfrm flipV="1">
            <a:off x="1828800" y="4562712"/>
            <a:ext cx="1676400" cy="830180"/>
          </a:xfrm>
          <a:prstGeom prst="curvedConnector3">
            <a:avLst/>
          </a:prstGeom>
          <a:solidFill>
            <a:schemeClr val="accent1"/>
          </a:solidFill>
          <a:ln w="12700" cap="flat" cmpd="sng" algn="ctr">
            <a:solidFill>
              <a:schemeClr val="tx1"/>
            </a:solidFill>
            <a:prstDash val="solid"/>
            <a:round/>
            <a:headEnd type="none" w="sm" len="sm"/>
            <a:tailEnd type="triangle"/>
          </a:ln>
          <a:effectLst/>
        </p:spPr>
      </p:cxnSp>
      <p:sp>
        <p:nvSpPr>
          <p:cNvPr id="24" name="TextBox 23">
            <a:extLst>
              <a:ext uri="{FF2B5EF4-FFF2-40B4-BE49-F238E27FC236}">
                <a16:creationId xmlns:a16="http://schemas.microsoft.com/office/drawing/2014/main" id="{ED02193D-AE7D-4F12-C7B8-D945D35A48DB}"/>
              </a:ext>
            </a:extLst>
          </p:cNvPr>
          <p:cNvSpPr txBox="1"/>
          <p:nvPr/>
        </p:nvSpPr>
        <p:spPr>
          <a:xfrm>
            <a:off x="5754045" y="5281807"/>
            <a:ext cx="3124199" cy="923330"/>
          </a:xfrm>
          <a:prstGeom prst="rect">
            <a:avLst/>
          </a:prstGeom>
          <a:noFill/>
        </p:spPr>
        <p:txBody>
          <a:bodyPr wrap="square" rtlCol="0">
            <a:spAutoFit/>
          </a:bodyPr>
          <a:lstStyle/>
          <a:p>
            <a:r>
              <a:rPr lang="en-US" sz="1800" dirty="0">
                <a:latin typeface="Segoe Print" panose="02000600000000000000" pitchFamily="2" charset="0"/>
              </a:rPr>
              <a:t>…and talks to the vendor interface to service your requests</a:t>
            </a:r>
            <a:endParaRPr lang="en-GB" sz="1800" dirty="0">
              <a:latin typeface="Segoe Print" panose="02000600000000000000" pitchFamily="2" charset="0"/>
            </a:endParaRPr>
          </a:p>
        </p:txBody>
      </p:sp>
      <p:cxnSp>
        <p:nvCxnSpPr>
          <p:cNvPr id="26" name="Connector: Curved 25">
            <a:extLst>
              <a:ext uri="{FF2B5EF4-FFF2-40B4-BE49-F238E27FC236}">
                <a16:creationId xmlns:a16="http://schemas.microsoft.com/office/drawing/2014/main" id="{39886358-582C-DA55-C8F1-9D28AE9DE304}"/>
              </a:ext>
            </a:extLst>
          </p:cNvPr>
          <p:cNvCxnSpPr>
            <a:stCxn id="24" idx="0"/>
          </p:cNvCxnSpPr>
          <p:nvPr/>
        </p:nvCxnSpPr>
        <p:spPr bwMode="auto">
          <a:xfrm rot="16200000" flipV="1">
            <a:off x="6228216" y="4193877"/>
            <a:ext cx="727115" cy="1448745"/>
          </a:xfrm>
          <a:prstGeom prst="curvedConnector2">
            <a:avLst/>
          </a:prstGeom>
          <a:solidFill>
            <a:schemeClr val="accent1"/>
          </a:solidFill>
          <a:ln w="12700" cap="flat" cmpd="sng" algn="ctr">
            <a:solidFill>
              <a:schemeClr val="tx1"/>
            </a:solidFill>
            <a:prstDash val="solid"/>
            <a:round/>
            <a:headEnd type="none" w="sm" len="sm"/>
            <a:tailEnd type="triangle"/>
          </a:ln>
          <a:effectLst/>
        </p:spPr>
      </p:cxnSp>
      <p:cxnSp>
        <p:nvCxnSpPr>
          <p:cNvPr id="28" name="Connector: Curved 27">
            <a:extLst>
              <a:ext uri="{FF2B5EF4-FFF2-40B4-BE49-F238E27FC236}">
                <a16:creationId xmlns:a16="http://schemas.microsoft.com/office/drawing/2014/main" id="{802BBDED-DB87-3C16-3D25-4AB7541E80AC}"/>
              </a:ext>
            </a:extLst>
          </p:cNvPr>
          <p:cNvCxnSpPr/>
          <p:nvPr/>
        </p:nvCxnSpPr>
        <p:spPr bwMode="auto">
          <a:xfrm rot="5400000" flipH="1" flipV="1">
            <a:off x="4419600" y="2438400"/>
            <a:ext cx="838200" cy="381000"/>
          </a:xfrm>
          <a:prstGeom prst="curvedConnector3">
            <a:avLst>
              <a:gd name="adj1" fmla="val 100239"/>
            </a:avLst>
          </a:prstGeom>
          <a:solidFill>
            <a:schemeClr val="accent1"/>
          </a:solidFill>
          <a:ln w="12700" cap="flat" cmpd="sng" algn="ctr">
            <a:solidFill>
              <a:schemeClr val="tx1"/>
            </a:solidFill>
            <a:prstDash val="solid"/>
            <a:round/>
            <a:headEnd type="none" w="sm" len="sm"/>
            <a:tailEnd type="triangle"/>
          </a:ln>
          <a:effectLst/>
        </p:spPr>
      </p:cxnSp>
      <p:cxnSp>
        <p:nvCxnSpPr>
          <p:cNvPr id="31" name="Connector: Curved 30">
            <a:extLst>
              <a:ext uri="{FF2B5EF4-FFF2-40B4-BE49-F238E27FC236}">
                <a16:creationId xmlns:a16="http://schemas.microsoft.com/office/drawing/2014/main" id="{A1EE7CF6-7774-FF2A-3000-F38407281188}"/>
              </a:ext>
            </a:extLst>
          </p:cNvPr>
          <p:cNvCxnSpPr/>
          <p:nvPr/>
        </p:nvCxnSpPr>
        <p:spPr bwMode="auto">
          <a:xfrm rot="16200000" flipV="1">
            <a:off x="4010526" y="2662989"/>
            <a:ext cx="533400" cy="236622"/>
          </a:xfrm>
          <a:prstGeom prst="curvedConnector3">
            <a:avLst>
              <a:gd name="adj1" fmla="val 97368"/>
            </a:avLst>
          </a:prstGeom>
          <a:solidFill>
            <a:schemeClr val="accent1"/>
          </a:solidFill>
          <a:ln w="12700" cap="flat" cmpd="sng" algn="ctr">
            <a:solidFill>
              <a:schemeClr val="tx1"/>
            </a:solidFill>
            <a:prstDash val="solid"/>
            <a:round/>
            <a:headEnd type="none" w="sm" len="sm"/>
            <a:tailEnd type="triangle"/>
          </a:ln>
          <a:effectLst/>
        </p:spPr>
      </p:cxnSp>
      <p:sp>
        <p:nvSpPr>
          <p:cNvPr id="33" name="TextBox 32">
            <a:extLst>
              <a:ext uri="{FF2B5EF4-FFF2-40B4-BE49-F238E27FC236}">
                <a16:creationId xmlns:a16="http://schemas.microsoft.com/office/drawing/2014/main" id="{5436FBB0-5998-270C-22DA-B626DEDB409E}"/>
              </a:ext>
            </a:extLst>
          </p:cNvPr>
          <p:cNvSpPr txBox="1"/>
          <p:nvPr/>
        </p:nvSpPr>
        <p:spPr>
          <a:xfrm>
            <a:off x="1239173" y="3405398"/>
            <a:ext cx="2106667" cy="369332"/>
          </a:xfrm>
          <a:prstGeom prst="rect">
            <a:avLst/>
          </a:prstGeom>
          <a:noFill/>
        </p:spPr>
        <p:txBody>
          <a:bodyPr wrap="none" rtlCol="0">
            <a:spAutoFit/>
          </a:bodyPr>
          <a:lstStyle/>
          <a:p>
            <a:r>
              <a:rPr lang="en-US" sz="1800" dirty="0">
                <a:latin typeface="Segoe Print" panose="02000600000000000000" pitchFamily="2" charset="0"/>
              </a:rPr>
              <a:t>No code changes</a:t>
            </a:r>
            <a:endParaRPr lang="en-GB" sz="1800" dirty="0">
              <a:latin typeface="Segoe Print" panose="02000600000000000000" pitchFamily="2" charset="0"/>
            </a:endParaRPr>
          </a:p>
        </p:txBody>
      </p:sp>
      <p:sp>
        <p:nvSpPr>
          <p:cNvPr id="34" name="TextBox 33">
            <a:extLst>
              <a:ext uri="{FF2B5EF4-FFF2-40B4-BE49-F238E27FC236}">
                <a16:creationId xmlns:a16="http://schemas.microsoft.com/office/drawing/2014/main" id="{94934D43-D7CE-A195-2A40-6D5FD4FD81D1}"/>
              </a:ext>
            </a:extLst>
          </p:cNvPr>
          <p:cNvSpPr txBox="1"/>
          <p:nvPr/>
        </p:nvSpPr>
        <p:spPr>
          <a:xfrm>
            <a:off x="5778108" y="3415416"/>
            <a:ext cx="2106667" cy="369332"/>
          </a:xfrm>
          <a:prstGeom prst="rect">
            <a:avLst/>
          </a:prstGeom>
          <a:noFill/>
        </p:spPr>
        <p:txBody>
          <a:bodyPr wrap="none" rtlCol="0">
            <a:spAutoFit/>
          </a:bodyPr>
          <a:lstStyle/>
          <a:p>
            <a:r>
              <a:rPr lang="en-US" sz="1800" dirty="0">
                <a:latin typeface="Segoe Print" panose="02000600000000000000" pitchFamily="2" charset="0"/>
              </a:rPr>
              <a:t>No code changes</a:t>
            </a:r>
            <a:endParaRPr lang="en-GB" sz="1800" dirty="0">
              <a:latin typeface="Segoe Print" panose="02000600000000000000" pitchFamily="2" charset="0"/>
            </a:endParaRPr>
          </a:p>
        </p:txBody>
      </p:sp>
      <p:sp>
        <p:nvSpPr>
          <p:cNvPr id="35" name="TextBox 34">
            <a:extLst>
              <a:ext uri="{FF2B5EF4-FFF2-40B4-BE49-F238E27FC236}">
                <a16:creationId xmlns:a16="http://schemas.microsoft.com/office/drawing/2014/main" id="{2C0E77DD-A012-EAE7-8265-AEBD345554F5}"/>
              </a:ext>
            </a:extLst>
          </p:cNvPr>
          <p:cNvSpPr txBox="1"/>
          <p:nvPr/>
        </p:nvSpPr>
        <p:spPr>
          <a:xfrm>
            <a:off x="3874832" y="3415416"/>
            <a:ext cx="1306768" cy="369332"/>
          </a:xfrm>
          <a:prstGeom prst="rect">
            <a:avLst/>
          </a:prstGeom>
          <a:noFill/>
        </p:spPr>
        <p:txBody>
          <a:bodyPr wrap="none" rtlCol="0">
            <a:spAutoFit/>
          </a:bodyPr>
          <a:lstStyle/>
          <a:p>
            <a:r>
              <a:rPr lang="en-US" sz="1800" dirty="0">
                <a:latin typeface="Segoe Print" panose="02000600000000000000" pitchFamily="2" charset="0"/>
              </a:rPr>
              <a:t>New code</a:t>
            </a:r>
            <a:endParaRPr lang="en-GB" sz="1800" dirty="0">
              <a:latin typeface="Segoe Print" panose="02000600000000000000" pitchFamily="2" charset="0"/>
            </a:endParaRPr>
          </a:p>
        </p:txBody>
      </p:sp>
      <p:cxnSp>
        <p:nvCxnSpPr>
          <p:cNvPr id="37" name="Straight Arrow Connector 36">
            <a:extLst>
              <a:ext uri="{FF2B5EF4-FFF2-40B4-BE49-F238E27FC236}">
                <a16:creationId xmlns:a16="http://schemas.microsoft.com/office/drawing/2014/main" id="{23DB983F-5D62-1EE0-62FA-D6D1C5B52FE6}"/>
              </a:ext>
            </a:extLst>
          </p:cNvPr>
          <p:cNvCxnSpPr/>
          <p:nvPr/>
        </p:nvCxnSpPr>
        <p:spPr bwMode="auto">
          <a:xfrm flipV="1">
            <a:off x="2829390" y="3139375"/>
            <a:ext cx="18946" cy="317083"/>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8" name="Straight Arrow Connector 37">
            <a:extLst>
              <a:ext uri="{FF2B5EF4-FFF2-40B4-BE49-F238E27FC236}">
                <a16:creationId xmlns:a16="http://schemas.microsoft.com/office/drawing/2014/main" id="{0E617910-C728-5F79-E504-8D792A128B37}"/>
              </a:ext>
            </a:extLst>
          </p:cNvPr>
          <p:cNvCxnSpPr>
            <a:cxnSpLocks/>
          </p:cNvCxnSpPr>
          <p:nvPr/>
        </p:nvCxnSpPr>
        <p:spPr bwMode="auto">
          <a:xfrm flipV="1">
            <a:off x="6263568" y="3114633"/>
            <a:ext cx="0" cy="32470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40" name="Straight Arrow Connector 39">
            <a:extLst>
              <a:ext uri="{FF2B5EF4-FFF2-40B4-BE49-F238E27FC236}">
                <a16:creationId xmlns:a16="http://schemas.microsoft.com/office/drawing/2014/main" id="{8A25DF9F-A6E3-1882-DC2D-27368562BCD8}"/>
              </a:ext>
            </a:extLst>
          </p:cNvPr>
          <p:cNvCxnSpPr>
            <a:cxnSpLocks/>
          </p:cNvCxnSpPr>
          <p:nvPr/>
        </p:nvCxnSpPr>
        <p:spPr bwMode="auto">
          <a:xfrm flipV="1">
            <a:off x="4528216" y="3139375"/>
            <a:ext cx="0" cy="32470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pic>
        <p:nvPicPr>
          <p:cNvPr id="15" name="Audio 14">
            <a:hlinkClick r:id="" action="ppaction://media"/>
            <a:extLst>
              <a:ext uri="{FF2B5EF4-FFF2-40B4-BE49-F238E27FC236}">
                <a16:creationId xmlns:a16="http://schemas.microsoft.com/office/drawing/2014/main" id="{4549DBF3-AC8C-4851-D386-E966E463CB1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261947484"/>
      </p:ext>
    </p:extLst>
  </p:cSld>
  <p:clrMapOvr>
    <a:masterClrMapping/>
  </p:clrMapOvr>
  <p:transition spd="slow" advTm="6763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down)">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righ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1"/>
                                        </p:tgtEl>
                                      </p:cBhvr>
                                    </p:animEffect>
                                    <p:set>
                                      <p:cBhvr>
                                        <p:cTn id="55" dur="1" fill="hold">
                                          <p:stCondLst>
                                            <p:cond delay="499"/>
                                          </p:stCondLst>
                                        </p:cTn>
                                        <p:tgtEl>
                                          <p:spTgt spid="3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8"/>
                                        </p:tgtEl>
                                      </p:cBhvr>
                                    </p:animEffect>
                                    <p:set>
                                      <p:cBhvr>
                                        <p:cTn id="58" dur="1" fill="hold">
                                          <p:stCondLst>
                                            <p:cond delay="499"/>
                                          </p:stCondLst>
                                        </p:cTn>
                                        <p:tgtEl>
                                          <p:spTgt spid="28"/>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9"/>
                                        </p:tgtEl>
                                      </p:cBhvr>
                                    </p:animEffect>
                                    <p:set>
                                      <p:cBhvr>
                                        <p:cTn id="61" dur="1" fill="hold">
                                          <p:stCondLst>
                                            <p:cond delay="499"/>
                                          </p:stCondLst>
                                        </p:cTn>
                                        <p:tgtEl>
                                          <p:spTgt spid="19"/>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3"/>
                                        </p:tgtEl>
                                      </p:cBhvr>
                                    </p:animEffect>
                                    <p:set>
                                      <p:cBhvr>
                                        <p:cTn id="64" dur="1" fill="hold">
                                          <p:stCondLst>
                                            <p:cond delay="499"/>
                                          </p:stCondLst>
                                        </p:cTn>
                                        <p:tgtEl>
                                          <p:spTgt spid="23"/>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4"/>
                                        </p:tgtEl>
                                      </p:cBhvr>
                                    </p:animEffect>
                                    <p:set>
                                      <p:cBhvr>
                                        <p:cTn id="67" dur="1" fill="hold">
                                          <p:stCondLst>
                                            <p:cond delay="499"/>
                                          </p:stCondLst>
                                        </p:cTn>
                                        <p:tgtEl>
                                          <p:spTgt spid="2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6"/>
                                        </p:tgtEl>
                                      </p:cBhvr>
                                    </p:animEffect>
                                    <p:set>
                                      <p:cBhvr>
                                        <p:cTn id="70" dur="1" fill="hold">
                                          <p:stCondLst>
                                            <p:cond delay="499"/>
                                          </p:stCondLst>
                                        </p:cTn>
                                        <p:tgtEl>
                                          <p:spTgt spid="26"/>
                                        </p:tgtEl>
                                        <p:attrNameLst>
                                          <p:attrName>style.visibility</p:attrName>
                                        </p:attrNameLst>
                                      </p:cBhvr>
                                      <p:to>
                                        <p:strVal val="hidden"/>
                                      </p:to>
                                    </p:set>
                                  </p:childTnLst>
                                </p:cTn>
                              </p:par>
                            </p:childTnLst>
                          </p:cTn>
                        </p:par>
                        <p:par>
                          <p:cTn id="71" fill="hold">
                            <p:stCondLst>
                              <p:cond delay="500"/>
                            </p:stCondLst>
                            <p:childTnLst>
                              <p:par>
                                <p:cTn id="72" presetID="64" presetClass="path" presetSubtype="0" accel="50000" decel="50000" fill="hold" grpId="0" nodeType="afterEffect">
                                  <p:stCondLst>
                                    <p:cond delay="0"/>
                                  </p:stCondLst>
                                  <p:childTnLst>
                                    <p:animMotion origin="layout" path="M -3.33333E-6 -0.0912 L -3.33333E-6 -0.3412 " pathEditMode="relative" rAng="0" ptsTypes="AA">
                                      <p:cBhvr>
                                        <p:cTn id="73" dur="2000" fill="hold"/>
                                        <p:tgtEl>
                                          <p:spTgt spid="6"/>
                                        </p:tgtEl>
                                        <p:attrNameLst>
                                          <p:attrName>ppt_x</p:attrName>
                                          <p:attrName>ppt_y</p:attrName>
                                        </p:attrNameLst>
                                      </p:cBhvr>
                                      <p:rCtr x="0" y="-12500"/>
                                    </p:animMotion>
                                  </p:childTnLst>
                                </p:cTn>
                              </p:par>
                              <p:par>
                                <p:cTn id="74" presetID="64" presetClass="path" presetSubtype="0" accel="50000" decel="50000" fill="hold" grpId="0" nodeType="withEffect">
                                  <p:stCondLst>
                                    <p:cond delay="0"/>
                                  </p:stCondLst>
                                  <p:childTnLst>
                                    <p:animMotion origin="layout" path="M 2.77778E-7 -0.1 L 2.77778E-7 -0.35 " pathEditMode="relative" rAng="0" ptsTypes="AA">
                                      <p:cBhvr>
                                        <p:cTn id="75" dur="2000" fill="hold"/>
                                        <p:tgtEl>
                                          <p:spTgt spid="9"/>
                                        </p:tgtEl>
                                        <p:attrNameLst>
                                          <p:attrName>ppt_x</p:attrName>
                                          <p:attrName>ppt_y</p:attrName>
                                        </p:attrNameLst>
                                      </p:cBhvr>
                                      <p:rCtr x="0" y="-12500"/>
                                    </p:animMotion>
                                  </p:childTnLst>
                                </p:cTn>
                              </p:par>
                              <p:par>
                                <p:cTn id="76" presetID="64" presetClass="path" presetSubtype="0" accel="50000" decel="50000" fill="hold" grpId="0" nodeType="withEffect">
                                  <p:stCondLst>
                                    <p:cond delay="0"/>
                                  </p:stCondLst>
                                  <p:childTnLst>
                                    <p:animMotion origin="layout" path="M -1.94444E-6 -0.08889 L -1.94444E-6 -0.33889 " pathEditMode="relative" rAng="0" ptsTypes="AA">
                                      <p:cBhvr>
                                        <p:cTn id="77" dur="2000" fill="hold"/>
                                        <p:tgtEl>
                                          <p:spTgt spid="10"/>
                                        </p:tgtEl>
                                        <p:attrNameLst>
                                          <p:attrName>ppt_x</p:attrName>
                                          <p:attrName>ppt_y</p:attrName>
                                        </p:attrNameLst>
                                      </p:cBhvr>
                                      <p:rCtr x="0" y="-12500"/>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down)">
                                      <p:cBhvr>
                                        <p:cTn id="89" dur="500"/>
                                        <p:tgtEl>
                                          <p:spTgt spid="37"/>
                                        </p:tgtEl>
                                      </p:cBhvr>
                                    </p:animEffect>
                                  </p:childTnLst>
                                </p:cTn>
                              </p:par>
                              <p:par>
                                <p:cTn id="90" presetID="22" presetClass="entr" presetSubtype="4" fill="hold"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down)">
                                      <p:cBhvr>
                                        <p:cTn id="92" dur="500"/>
                                        <p:tgtEl>
                                          <p:spTgt spid="3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childTnLst>
                          </p:cTn>
                        </p:par>
                        <p:par>
                          <p:cTn id="98" fill="hold">
                            <p:stCondLst>
                              <p:cond delay="500"/>
                            </p:stCondLst>
                            <p:childTnLst>
                              <p:par>
                                <p:cTn id="99" presetID="22" presetClass="entr" presetSubtype="4"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down)">
                                      <p:cBhvr>
                                        <p:cTn id="10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2" fill="hold" display="0">
                  <p:stCondLst>
                    <p:cond delay="indefinite"/>
                  </p:stCondLst>
                  <p:endCondLst>
                    <p:cond evt="onStopAudio" delay="0">
                      <p:tgtEl>
                        <p:sldTgt/>
                      </p:tgtEl>
                    </p:cond>
                  </p:endCondLst>
                </p:cTn>
                <p:tgtEl>
                  <p:spTgt spid="15"/>
                </p:tgtEl>
              </p:cMediaNode>
            </p:audio>
          </p:childTnLst>
        </p:cTn>
      </p:par>
    </p:tnLst>
    <p:bldLst>
      <p:bldP spid="6" grpId="0" animBg="1"/>
      <p:bldP spid="6" grpId="1" animBg="1"/>
      <p:bldP spid="9" grpId="0" animBg="1"/>
      <p:bldP spid="9" grpId="1" animBg="1"/>
      <p:bldP spid="10" grpId="0" animBg="1"/>
      <p:bldP spid="10" grpId="1" animBg="1"/>
      <p:bldP spid="12" grpId="0"/>
      <p:bldP spid="12" grpId="1"/>
      <p:bldP spid="19" grpId="0"/>
      <p:bldP spid="19" grpId="1"/>
      <p:bldP spid="24" grpId="0"/>
      <p:bldP spid="24" grpId="1"/>
      <p:bldP spid="33"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14DE-7641-DDB6-9BBD-F8D971221A4B}"/>
              </a:ext>
            </a:extLst>
          </p:cNvPr>
          <p:cNvSpPr>
            <a:spLocks noGrp="1"/>
          </p:cNvSpPr>
          <p:nvPr>
            <p:ph type="title"/>
          </p:nvPr>
        </p:nvSpPr>
        <p:spPr/>
        <p:txBody>
          <a:bodyPr/>
          <a:lstStyle/>
          <a:p>
            <a:r>
              <a:rPr lang="en-US" dirty="0"/>
              <a:t>Duck Simulation, Revisited</a:t>
            </a:r>
            <a:endParaRPr lang="en-GB" dirty="0"/>
          </a:p>
        </p:txBody>
      </p:sp>
      <p:sp>
        <p:nvSpPr>
          <p:cNvPr id="3" name="Content Placeholder 2">
            <a:extLst>
              <a:ext uri="{FF2B5EF4-FFF2-40B4-BE49-F238E27FC236}">
                <a16:creationId xmlns:a16="http://schemas.microsoft.com/office/drawing/2014/main" id="{77FE8D22-7C71-3B2E-70B1-4DD5D9DC32B3}"/>
              </a:ext>
            </a:extLst>
          </p:cNvPr>
          <p:cNvSpPr>
            <a:spLocks noGrp="1"/>
          </p:cNvSpPr>
          <p:nvPr>
            <p:ph idx="1"/>
          </p:nvPr>
        </p:nvSpPr>
        <p:spPr/>
        <p:txBody>
          <a:bodyPr/>
          <a:lstStyle/>
          <a:p>
            <a:r>
              <a:rPr lang="en-US" dirty="0"/>
              <a:t>Recall our Duck Simulation</a:t>
            </a:r>
          </a:p>
          <a:p>
            <a:endParaRPr lang="en-US" dirty="0"/>
          </a:p>
          <a:p>
            <a:r>
              <a:rPr lang="en-US" dirty="0"/>
              <a:t>For simplicity, we assume a simplified implementation (not using Strategy)</a:t>
            </a:r>
          </a:p>
          <a:p>
            <a:endParaRPr lang="en-US" dirty="0"/>
          </a:p>
          <a:p>
            <a:r>
              <a:rPr lang="en-US" dirty="0"/>
              <a:t>Suppose we want to add Chickens to our Duck Simulation</a:t>
            </a:r>
          </a:p>
          <a:p>
            <a:pPr lvl="1"/>
            <a:r>
              <a:rPr lang="en-US" dirty="0"/>
              <a:t>We want to treat Chickens like Ducks</a:t>
            </a:r>
          </a:p>
        </p:txBody>
      </p:sp>
      <p:pic>
        <p:nvPicPr>
          <p:cNvPr id="12" name="Audio 11">
            <a:hlinkClick r:id="" action="ppaction://media"/>
            <a:extLst>
              <a:ext uri="{FF2B5EF4-FFF2-40B4-BE49-F238E27FC236}">
                <a16:creationId xmlns:a16="http://schemas.microsoft.com/office/drawing/2014/main" id="{B8D4E223-8132-0F87-BF9C-541AE5E7109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4" name="Slide Number Placeholder 3">
            <a:extLst>
              <a:ext uri="{FF2B5EF4-FFF2-40B4-BE49-F238E27FC236}">
                <a16:creationId xmlns:a16="http://schemas.microsoft.com/office/drawing/2014/main" id="{845E9993-51E0-48E1-220D-0A432A92A58F}"/>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4</a:t>
            </a:fld>
            <a:endParaRPr lang="en-US" dirty="0"/>
          </a:p>
        </p:txBody>
      </p:sp>
    </p:spTree>
    <p:custDataLst>
      <p:tags r:id="rId1"/>
    </p:custDataLst>
    <p:extLst>
      <p:ext uri="{BB962C8B-B14F-4D97-AF65-F5344CB8AC3E}">
        <p14:creationId xmlns:p14="http://schemas.microsoft.com/office/powerpoint/2010/main" val="1680199812"/>
      </p:ext>
    </p:extLst>
  </p:cSld>
  <p:clrMapOvr>
    <a:masterClrMapping/>
  </p:clrMapOvr>
  <p:transition spd="slow" advTm="4418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C1772-8044-30AE-0F20-2D50565DDB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BC5981-018A-9BF0-F550-2CC0A6528054}"/>
              </a:ext>
            </a:extLst>
          </p:cNvPr>
          <p:cNvSpPr>
            <a:spLocks noGrp="1"/>
          </p:cNvSpPr>
          <p:nvPr>
            <p:ph type="title"/>
          </p:nvPr>
        </p:nvSpPr>
        <p:spPr/>
        <p:txBody>
          <a:bodyPr/>
          <a:lstStyle/>
          <a:p>
            <a:pPr>
              <a:defRPr/>
            </a:pPr>
            <a:r>
              <a:rPr lang="en-US" dirty="0"/>
              <a:t>Current Duck Implementation</a:t>
            </a:r>
            <a:endParaRPr lang="en-SG" dirty="0"/>
          </a:p>
        </p:txBody>
      </p:sp>
      <p:sp>
        <p:nvSpPr>
          <p:cNvPr id="28676" name="Content Placeholder 2">
            <a:extLst>
              <a:ext uri="{FF2B5EF4-FFF2-40B4-BE49-F238E27FC236}">
                <a16:creationId xmlns:a16="http://schemas.microsoft.com/office/drawing/2014/main" id="{7091BF75-42EF-100D-FFAE-0F5D87D04834}"/>
              </a:ext>
            </a:extLst>
          </p:cNvPr>
          <p:cNvSpPr>
            <a:spLocks noGrp="1"/>
          </p:cNvSpPr>
          <p:nvPr>
            <p:ph idx="1"/>
          </p:nvPr>
        </p:nvSpPr>
        <p:spPr>
          <a:xfrm>
            <a:off x="419100" y="914400"/>
            <a:ext cx="8496300" cy="1600200"/>
          </a:xfrm>
        </p:spPr>
        <p:txBody>
          <a:bodyPr/>
          <a:lstStyle/>
          <a:p>
            <a:pPr marL="0" indent="0">
              <a:buNone/>
            </a:pPr>
            <a:r>
              <a:rPr lang="en-US" altLang="en-US" sz="2000" dirty="0">
                <a:latin typeface="Courier" pitchFamily="49" charset="0"/>
              </a:rPr>
              <a:t>public interface Duck {</a:t>
            </a:r>
          </a:p>
          <a:p>
            <a:pPr marL="0" indent="0">
              <a:buNone/>
            </a:pPr>
            <a:r>
              <a:rPr lang="en-US" altLang="en-US" sz="2000" dirty="0">
                <a:latin typeface="Courier" pitchFamily="49" charset="0"/>
              </a:rPr>
              <a:t>    public void quack();</a:t>
            </a:r>
          </a:p>
          <a:p>
            <a:pPr marL="0" indent="0">
              <a:buNone/>
            </a:pPr>
            <a:r>
              <a:rPr lang="en-US" altLang="en-US" sz="2000" dirty="0">
                <a:latin typeface="Courier" pitchFamily="49" charset="0"/>
              </a:rPr>
              <a:t>    public void fly();</a:t>
            </a:r>
          </a:p>
          <a:p>
            <a:pPr marL="0" indent="0">
              <a:buNone/>
            </a:pP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public class </a:t>
            </a:r>
            <a:r>
              <a:rPr lang="en-US" altLang="en-US" sz="2000" dirty="0" err="1">
                <a:latin typeface="Courier" pitchFamily="49" charset="0"/>
              </a:rPr>
              <a:t>MallardDuck</a:t>
            </a:r>
            <a:r>
              <a:rPr lang="en-US" altLang="en-US" sz="2000" dirty="0">
                <a:latin typeface="Courier" pitchFamily="49" charset="0"/>
              </a:rPr>
              <a:t> : Duck {</a:t>
            </a:r>
          </a:p>
          <a:p>
            <a:pPr marL="0" indent="0">
              <a:buNone/>
            </a:pPr>
            <a:r>
              <a:rPr lang="en-US" altLang="en-US" sz="2000" dirty="0">
                <a:latin typeface="Courier" pitchFamily="49" charset="0"/>
              </a:rPr>
              <a:t>    public void quack()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(“Quack”);</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fly()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(“I’m flying!”);</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pic>
        <p:nvPicPr>
          <p:cNvPr id="6" name="Audio 5">
            <a:hlinkClick r:id="" action="ppaction://media"/>
            <a:extLst>
              <a:ext uri="{FF2B5EF4-FFF2-40B4-BE49-F238E27FC236}">
                <a16:creationId xmlns:a16="http://schemas.microsoft.com/office/drawing/2014/main" id="{E205E7AF-FC88-4ACD-4856-360EC949E46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4AC1E6C7-058D-F444-8CD0-3B78F49B2564}"/>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5</a:t>
            </a:fld>
            <a:endParaRPr lang="en-US" dirty="0"/>
          </a:p>
        </p:txBody>
      </p:sp>
    </p:spTree>
    <p:custDataLst>
      <p:tags r:id="rId1"/>
    </p:custDataLst>
    <p:extLst>
      <p:ext uri="{BB962C8B-B14F-4D97-AF65-F5344CB8AC3E}">
        <p14:creationId xmlns:p14="http://schemas.microsoft.com/office/powerpoint/2010/main" val="3633427017"/>
      </p:ext>
    </p:extLst>
  </p:cSld>
  <p:clrMapOvr>
    <a:masterClrMapping/>
  </p:clrMapOvr>
  <p:transition spd="slow" advTm="3135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C548D-DAFE-C497-A0E5-7288DAF43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E97AF-AA82-B35E-C1C8-8871C71C2EDE}"/>
              </a:ext>
            </a:extLst>
          </p:cNvPr>
          <p:cNvSpPr>
            <a:spLocks noGrp="1"/>
          </p:cNvSpPr>
          <p:nvPr>
            <p:ph type="title"/>
          </p:nvPr>
        </p:nvSpPr>
        <p:spPr/>
        <p:txBody>
          <a:bodyPr/>
          <a:lstStyle/>
          <a:p>
            <a:pPr>
              <a:defRPr/>
            </a:pPr>
            <a:r>
              <a:rPr lang="en-US" dirty="0"/>
              <a:t>Current Chicken Implementation</a:t>
            </a:r>
            <a:endParaRPr lang="en-SG" dirty="0"/>
          </a:p>
        </p:txBody>
      </p:sp>
      <p:sp>
        <p:nvSpPr>
          <p:cNvPr id="28676" name="Content Placeholder 2">
            <a:extLst>
              <a:ext uri="{FF2B5EF4-FFF2-40B4-BE49-F238E27FC236}">
                <a16:creationId xmlns:a16="http://schemas.microsoft.com/office/drawing/2014/main" id="{3722923E-4AFF-1386-2E35-970D3D09FA16}"/>
              </a:ext>
            </a:extLst>
          </p:cNvPr>
          <p:cNvSpPr>
            <a:spLocks noGrp="1"/>
          </p:cNvSpPr>
          <p:nvPr>
            <p:ph idx="1"/>
          </p:nvPr>
        </p:nvSpPr>
        <p:spPr>
          <a:xfrm>
            <a:off x="419100" y="914400"/>
            <a:ext cx="8496300" cy="5105400"/>
          </a:xfrm>
        </p:spPr>
        <p:txBody>
          <a:bodyPr/>
          <a:lstStyle/>
          <a:p>
            <a:pPr marL="0" indent="0">
              <a:buNone/>
            </a:pPr>
            <a:r>
              <a:rPr lang="en-US" altLang="en-US" sz="2000" dirty="0">
                <a:latin typeface="Courier" pitchFamily="49" charset="0"/>
              </a:rPr>
              <a:t>public interface Chicken {</a:t>
            </a:r>
          </a:p>
          <a:p>
            <a:pPr marL="0" indent="0">
              <a:buNone/>
            </a:pPr>
            <a:r>
              <a:rPr lang="en-US" altLang="en-US" sz="2000" dirty="0">
                <a:latin typeface="Courier" pitchFamily="49" charset="0"/>
              </a:rPr>
              <a:t>    public void cluck();</a:t>
            </a:r>
          </a:p>
          <a:p>
            <a:pPr marL="0" indent="0">
              <a:buNone/>
            </a:pPr>
            <a:r>
              <a:rPr lang="en-US" altLang="en-US" sz="2000" dirty="0">
                <a:latin typeface="Courier" pitchFamily="49" charset="0"/>
              </a:rPr>
              <a:t>    public void fly();</a:t>
            </a:r>
          </a:p>
          <a:p>
            <a:pPr marL="0" indent="0">
              <a:buNone/>
            </a:pP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public class </a:t>
            </a:r>
            <a:r>
              <a:rPr lang="en-US" altLang="en-US" sz="2000" dirty="0" err="1">
                <a:latin typeface="Courier" pitchFamily="49" charset="0"/>
              </a:rPr>
              <a:t>KampungChicken</a:t>
            </a:r>
            <a:r>
              <a:rPr lang="en-US" altLang="en-US" sz="2000" dirty="0">
                <a:latin typeface="Courier" pitchFamily="49" charset="0"/>
              </a:rPr>
              <a:t> : Chicken {</a:t>
            </a:r>
          </a:p>
          <a:p>
            <a:pPr marL="0" indent="0">
              <a:buNone/>
            </a:pPr>
            <a:r>
              <a:rPr lang="en-US" altLang="en-US" sz="2000" dirty="0">
                <a:latin typeface="Courier" pitchFamily="49" charset="0"/>
              </a:rPr>
              <a:t>    public void cluck()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(“Cluck cluck”);</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fly()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(“Flying a short distance”);</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pic>
        <p:nvPicPr>
          <p:cNvPr id="8" name="Audio 7">
            <a:hlinkClick r:id="" action="ppaction://media"/>
            <a:extLst>
              <a:ext uri="{FF2B5EF4-FFF2-40B4-BE49-F238E27FC236}">
                <a16:creationId xmlns:a16="http://schemas.microsoft.com/office/drawing/2014/main" id="{3ACBC852-2D75-A39F-2FF0-ABBF8A558FB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Rectangle 2">
            <a:extLst>
              <a:ext uri="{FF2B5EF4-FFF2-40B4-BE49-F238E27FC236}">
                <a16:creationId xmlns:a16="http://schemas.microsoft.com/office/drawing/2014/main" id="{9243E856-44D2-6921-3D56-47124A70FDAE}"/>
              </a:ext>
            </a:extLst>
          </p:cNvPr>
          <p:cNvSpPr/>
          <p:nvPr/>
        </p:nvSpPr>
        <p:spPr bwMode="auto">
          <a:xfrm>
            <a:off x="2801632" y="1295400"/>
            <a:ext cx="1236968"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140935EF-6905-43DE-AADF-F0E32465B030}"/>
              </a:ext>
            </a:extLst>
          </p:cNvPr>
          <p:cNvSpPr/>
          <p:nvPr/>
        </p:nvSpPr>
        <p:spPr bwMode="auto">
          <a:xfrm>
            <a:off x="4486916" y="4953000"/>
            <a:ext cx="3818884"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Slide Number Placeholder 3">
            <a:extLst>
              <a:ext uri="{FF2B5EF4-FFF2-40B4-BE49-F238E27FC236}">
                <a16:creationId xmlns:a16="http://schemas.microsoft.com/office/drawing/2014/main" id="{3D633CED-EAE0-7652-704B-C019A9F04E65}"/>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6</a:t>
            </a:fld>
            <a:endParaRPr lang="en-US" dirty="0"/>
          </a:p>
        </p:txBody>
      </p:sp>
    </p:spTree>
    <p:custDataLst>
      <p:tags r:id="rId1"/>
    </p:custDataLst>
    <p:extLst>
      <p:ext uri="{BB962C8B-B14F-4D97-AF65-F5344CB8AC3E}">
        <p14:creationId xmlns:p14="http://schemas.microsoft.com/office/powerpoint/2010/main" val="1630550243"/>
      </p:ext>
    </p:extLst>
  </p:cSld>
  <p:clrMapOvr>
    <a:masterClrMapping/>
  </p:clrMapOvr>
  <p:transition spd="slow" advTm="2852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D92B9-4A98-625B-7FEF-9FB554854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98280-0003-647B-AB05-8479943CD190}"/>
              </a:ext>
            </a:extLst>
          </p:cNvPr>
          <p:cNvSpPr>
            <a:spLocks noGrp="1"/>
          </p:cNvSpPr>
          <p:nvPr>
            <p:ph type="title"/>
          </p:nvPr>
        </p:nvSpPr>
        <p:spPr/>
        <p:txBody>
          <a:bodyPr/>
          <a:lstStyle/>
          <a:p>
            <a:pPr>
              <a:defRPr/>
            </a:pPr>
            <a:r>
              <a:rPr lang="en-US" dirty="0"/>
              <a:t>Chicken Adapter</a:t>
            </a:r>
            <a:endParaRPr lang="en-SG" dirty="0"/>
          </a:p>
        </p:txBody>
      </p:sp>
      <p:sp>
        <p:nvSpPr>
          <p:cNvPr id="28676" name="Content Placeholder 2">
            <a:extLst>
              <a:ext uri="{FF2B5EF4-FFF2-40B4-BE49-F238E27FC236}">
                <a16:creationId xmlns:a16="http://schemas.microsoft.com/office/drawing/2014/main" id="{2F9D4EF0-1F12-DB41-3F3C-CABC0973905D}"/>
              </a:ext>
            </a:extLst>
          </p:cNvPr>
          <p:cNvSpPr>
            <a:spLocks noGrp="1"/>
          </p:cNvSpPr>
          <p:nvPr>
            <p:ph idx="1"/>
          </p:nvPr>
        </p:nvSpPr>
        <p:spPr>
          <a:xfrm>
            <a:off x="419100" y="790072"/>
            <a:ext cx="8496300" cy="1600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ChickenAdapter</a:t>
            </a:r>
            <a:r>
              <a:rPr lang="en-US" altLang="en-US" sz="2000" dirty="0">
                <a:latin typeface="Courier" pitchFamily="49" charset="0"/>
              </a:rPr>
              <a:t> : Duck {</a:t>
            </a:r>
          </a:p>
          <a:p>
            <a:pPr marL="0" indent="0">
              <a:buNone/>
            </a:pPr>
            <a:r>
              <a:rPr lang="en-US" altLang="en-US" sz="2000" dirty="0">
                <a:latin typeface="Courier" pitchFamily="49" charset="0"/>
              </a:rPr>
              <a:t>    Chicken </a:t>
            </a:r>
            <a:r>
              <a:rPr lang="en-US" altLang="en-US" sz="2000" dirty="0" err="1">
                <a:latin typeface="Courier" pitchFamily="49" charset="0"/>
              </a:rPr>
              <a:t>chicken</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a:t>
            </a:r>
            <a:r>
              <a:rPr lang="en-US" altLang="en-US" sz="2000" dirty="0" err="1">
                <a:latin typeface="Courier" pitchFamily="49" charset="0"/>
              </a:rPr>
              <a:t>ChickenAdapter</a:t>
            </a:r>
            <a:r>
              <a:rPr lang="en-US" altLang="en-US" sz="2000" dirty="0">
                <a:latin typeface="Courier" pitchFamily="49" charset="0"/>
              </a:rPr>
              <a:t>(Chicken chicken) {</a:t>
            </a:r>
          </a:p>
          <a:p>
            <a:pPr marL="0" indent="0">
              <a:buNone/>
            </a:pPr>
            <a:r>
              <a:rPr lang="en-US" altLang="en-US" sz="2000" dirty="0">
                <a:latin typeface="Courier" pitchFamily="49" charset="0"/>
              </a:rPr>
              <a:t>        </a:t>
            </a:r>
            <a:r>
              <a:rPr lang="en-US" altLang="en-US" sz="2000" dirty="0" err="1">
                <a:latin typeface="Courier" pitchFamily="49" charset="0"/>
              </a:rPr>
              <a:t>this.chicken</a:t>
            </a:r>
            <a:r>
              <a:rPr lang="en-US" altLang="en-US" sz="2000" dirty="0">
                <a:latin typeface="Courier" pitchFamily="49" charset="0"/>
              </a:rPr>
              <a:t> = chicken;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quack() {</a:t>
            </a:r>
          </a:p>
          <a:p>
            <a:pPr marL="0" indent="0">
              <a:buNone/>
            </a:pPr>
            <a:r>
              <a:rPr lang="en-US" altLang="en-US" sz="2000" dirty="0">
                <a:latin typeface="Courier" pitchFamily="49" charset="0"/>
              </a:rPr>
              <a:t>        </a:t>
            </a:r>
            <a:r>
              <a:rPr lang="en-US" altLang="en-US" sz="2000" dirty="0" err="1">
                <a:latin typeface="Courier" pitchFamily="49" charset="0"/>
              </a:rPr>
              <a:t>chicken.cluck</a:t>
            </a:r>
            <a:r>
              <a:rPr lang="en-US" altLang="en-US" sz="2000" dirty="0">
                <a:latin typeface="Courier" pitchFamily="49" charset="0"/>
              </a:rPr>
              <a:t>(); </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fly() {</a:t>
            </a:r>
          </a:p>
          <a:p>
            <a:pPr marL="0" indent="0">
              <a:buNone/>
            </a:pPr>
            <a:r>
              <a:rPr lang="en-US" altLang="en-US" sz="2000" dirty="0">
                <a:latin typeface="Courier" pitchFamily="49" charset="0"/>
              </a:rPr>
              <a:t>        for (int </a:t>
            </a:r>
            <a:r>
              <a:rPr lang="en-US" altLang="en-US" sz="2000" dirty="0" err="1">
                <a:latin typeface="Courier" pitchFamily="49" charset="0"/>
              </a:rPr>
              <a:t>i</a:t>
            </a:r>
            <a:r>
              <a:rPr lang="en-US" altLang="en-US" sz="2000" dirty="0">
                <a:latin typeface="Courier" pitchFamily="49" charset="0"/>
              </a:rPr>
              <a:t> = 0; </a:t>
            </a:r>
            <a:r>
              <a:rPr lang="en-US" altLang="en-US" sz="2000" dirty="0" err="1">
                <a:latin typeface="Courier" pitchFamily="49" charset="0"/>
              </a:rPr>
              <a:t>i</a:t>
            </a:r>
            <a:r>
              <a:rPr lang="en-US" altLang="en-US" sz="2000" dirty="0">
                <a:latin typeface="Courier" pitchFamily="49" charset="0"/>
              </a:rPr>
              <a:t> &lt; 5; </a:t>
            </a:r>
            <a:r>
              <a:rPr lang="en-US" altLang="en-US" sz="2000" dirty="0" err="1">
                <a:latin typeface="Courier" pitchFamily="49" charset="0"/>
              </a:rPr>
              <a:t>i</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chicken.fly</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pic>
        <p:nvPicPr>
          <p:cNvPr id="10" name="Audio 9">
            <a:hlinkClick r:id="" action="ppaction://media"/>
            <a:extLst>
              <a:ext uri="{FF2B5EF4-FFF2-40B4-BE49-F238E27FC236}">
                <a16:creationId xmlns:a16="http://schemas.microsoft.com/office/drawing/2014/main" id="{73FCFA1A-88CE-B96C-08D0-7B9EAAE5040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Rectangle 2">
            <a:extLst>
              <a:ext uri="{FF2B5EF4-FFF2-40B4-BE49-F238E27FC236}">
                <a16:creationId xmlns:a16="http://schemas.microsoft.com/office/drawing/2014/main" id="{BE50FE52-5B64-C7A6-ED2A-894E52E554E7}"/>
              </a:ext>
            </a:extLst>
          </p:cNvPr>
          <p:cNvSpPr/>
          <p:nvPr/>
        </p:nvSpPr>
        <p:spPr bwMode="auto">
          <a:xfrm>
            <a:off x="4648200" y="838200"/>
            <a:ext cx="1236968"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BFFB0AD3-197A-024F-22BF-24F493E54871}"/>
              </a:ext>
            </a:extLst>
          </p:cNvPr>
          <p:cNvSpPr/>
          <p:nvPr/>
        </p:nvSpPr>
        <p:spPr bwMode="auto">
          <a:xfrm>
            <a:off x="990600" y="1205162"/>
            <a:ext cx="2590800" cy="266702"/>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8200F665-9508-9FF5-6790-7EFF26979C85}"/>
              </a:ext>
            </a:extLst>
          </p:cNvPr>
          <p:cNvSpPr/>
          <p:nvPr/>
        </p:nvSpPr>
        <p:spPr bwMode="auto">
          <a:xfrm>
            <a:off x="1667516" y="3401888"/>
            <a:ext cx="2523484" cy="255712"/>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C5AB2D30-7329-6AF7-0484-28204D09CDF7}"/>
              </a:ext>
            </a:extLst>
          </p:cNvPr>
          <p:cNvSpPr/>
          <p:nvPr/>
        </p:nvSpPr>
        <p:spPr bwMode="auto">
          <a:xfrm>
            <a:off x="1704322" y="4815274"/>
            <a:ext cx="4180846" cy="774762"/>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Slide Number Placeholder 3">
            <a:extLst>
              <a:ext uri="{FF2B5EF4-FFF2-40B4-BE49-F238E27FC236}">
                <a16:creationId xmlns:a16="http://schemas.microsoft.com/office/drawing/2014/main" id="{A1BED9B4-BA74-62DC-FC51-9CE74ADCDBF6}"/>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7</a:t>
            </a:fld>
            <a:endParaRPr lang="en-US" dirty="0"/>
          </a:p>
        </p:txBody>
      </p:sp>
    </p:spTree>
    <p:custDataLst>
      <p:tags r:id="rId1"/>
    </p:custDataLst>
    <p:extLst>
      <p:ext uri="{BB962C8B-B14F-4D97-AF65-F5344CB8AC3E}">
        <p14:creationId xmlns:p14="http://schemas.microsoft.com/office/powerpoint/2010/main" val="3500461888"/>
      </p:ext>
    </p:extLst>
  </p:cSld>
  <p:clrMapOvr>
    <a:masterClrMapping/>
  </p:clrMapOvr>
  <p:transition spd="slow" advTm="539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0"/>
                </p:tgtEl>
              </p:cMediaNode>
            </p:audio>
          </p:childTnLst>
        </p:cTn>
      </p:par>
    </p:tnLst>
    <p:bldLst>
      <p:bldP spid="3" grpId="0" animBg="1"/>
      <p:bldP spid="4" grpId="0" animBg="1"/>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07B47-F9F1-CB3C-64D9-63A741E25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CD5E8-C5F3-C616-052D-96D371E9F854}"/>
              </a:ext>
            </a:extLst>
          </p:cNvPr>
          <p:cNvSpPr>
            <a:spLocks noGrp="1"/>
          </p:cNvSpPr>
          <p:nvPr>
            <p:ph type="title"/>
          </p:nvPr>
        </p:nvSpPr>
        <p:spPr/>
        <p:txBody>
          <a:bodyPr/>
          <a:lstStyle/>
          <a:p>
            <a:pPr>
              <a:defRPr/>
            </a:pPr>
            <a:r>
              <a:rPr lang="en-US" dirty="0"/>
              <a:t>Let’s Test It</a:t>
            </a:r>
            <a:endParaRPr lang="en-SG" dirty="0"/>
          </a:p>
        </p:txBody>
      </p:sp>
      <p:sp>
        <p:nvSpPr>
          <p:cNvPr id="31748" name="Content Placeholder 2">
            <a:extLst>
              <a:ext uri="{FF2B5EF4-FFF2-40B4-BE49-F238E27FC236}">
                <a16:creationId xmlns:a16="http://schemas.microsoft.com/office/drawing/2014/main" id="{C2AAA51B-11C2-A21C-A16C-B71BAFAA9973}"/>
              </a:ext>
            </a:extLst>
          </p:cNvPr>
          <p:cNvSpPr>
            <a:spLocks noGrp="1"/>
          </p:cNvSpPr>
          <p:nvPr>
            <p:ph idx="1"/>
          </p:nvPr>
        </p:nvSpPr>
        <p:spPr>
          <a:xfrm>
            <a:off x="304800" y="990600"/>
            <a:ext cx="8610600" cy="5029200"/>
          </a:xfrm>
        </p:spPr>
        <p:txBody>
          <a:bodyPr/>
          <a:lstStyle/>
          <a:p>
            <a:pPr marL="0" indent="0">
              <a:buFont typeface="Wingdings" panose="05000000000000000000" pitchFamily="2" charset="2"/>
              <a:buNone/>
            </a:pPr>
            <a:r>
              <a:rPr lang="en-US" altLang="en-US" sz="2000" dirty="0">
                <a:latin typeface="Courier" pitchFamily="49" charset="0"/>
              </a:rPr>
              <a:t>void </a:t>
            </a:r>
            <a:r>
              <a:rPr lang="en-US" altLang="en-US" sz="2000" dirty="0" err="1">
                <a:latin typeface="Courier" pitchFamily="49" charset="0"/>
              </a:rPr>
              <a:t>testDuck</a:t>
            </a:r>
            <a:r>
              <a:rPr lang="en-US" altLang="en-US" sz="2000" dirty="0">
                <a:latin typeface="Courier" pitchFamily="49" charset="0"/>
              </a:rPr>
              <a:t>(Duck duck)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duck.quack</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duck.fly</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err="1">
                <a:latin typeface="Courier" pitchFamily="49" charset="0"/>
              </a:rPr>
              <a:t>MallardDuck</a:t>
            </a:r>
            <a:r>
              <a:rPr lang="en-US" altLang="en-US" sz="2000" dirty="0">
                <a:latin typeface="Courier" pitchFamily="49" charset="0"/>
              </a:rPr>
              <a:t> duck = new </a:t>
            </a:r>
            <a:r>
              <a:rPr lang="en-US" altLang="en-US" sz="2000" dirty="0" err="1">
                <a:latin typeface="Courier" pitchFamily="49" charset="0"/>
              </a:rPr>
              <a:t>MallardDuck</a:t>
            </a:r>
            <a:r>
              <a:rPr lang="en-US" altLang="en-US" sz="2000" dirty="0">
                <a:latin typeface="Courier" pitchFamily="49" charset="0"/>
              </a:rPr>
              <a:t>();</a:t>
            </a:r>
          </a:p>
          <a:p>
            <a:pPr marL="0" indent="0">
              <a:buFont typeface="Wingdings" panose="05000000000000000000" pitchFamily="2" charset="2"/>
              <a:buNone/>
            </a:pPr>
            <a:r>
              <a:rPr lang="en-US" altLang="en-US" sz="2000" dirty="0" err="1">
                <a:latin typeface="Courier" pitchFamily="49" charset="0"/>
              </a:rPr>
              <a:t>KampungChicken</a:t>
            </a:r>
            <a:r>
              <a:rPr lang="en-US" altLang="en-US" sz="2000" dirty="0">
                <a:latin typeface="Courier" pitchFamily="49" charset="0"/>
              </a:rPr>
              <a:t> chicken = new </a:t>
            </a:r>
            <a:r>
              <a:rPr lang="en-US" altLang="en-US" sz="2000" dirty="0" err="1">
                <a:latin typeface="Courier" pitchFamily="49" charset="0"/>
              </a:rPr>
              <a:t>KampungChicken</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Duck </a:t>
            </a:r>
            <a:r>
              <a:rPr lang="en-US" altLang="en-US" sz="2000" dirty="0" err="1">
                <a:latin typeface="Courier" pitchFamily="49" charset="0"/>
              </a:rPr>
              <a:t>chickenAdapter</a:t>
            </a:r>
            <a:r>
              <a:rPr lang="en-US" altLang="en-US" sz="2000" dirty="0">
                <a:latin typeface="Courier" pitchFamily="49" charset="0"/>
              </a:rPr>
              <a:t> = new </a:t>
            </a:r>
            <a:r>
              <a:rPr lang="en-US" altLang="en-US" sz="2000" dirty="0" err="1">
                <a:latin typeface="Courier" pitchFamily="49" charset="0"/>
              </a:rPr>
              <a:t>ChickenAdapter</a:t>
            </a:r>
            <a:r>
              <a:rPr lang="en-US" altLang="en-US" sz="2000" dirty="0">
                <a:latin typeface="Courier" pitchFamily="49" charset="0"/>
              </a:rPr>
              <a:t>(chicken);</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err="1">
                <a:latin typeface="Courier" pitchFamily="49" charset="0"/>
              </a:rPr>
              <a:t>Console.WriteLine</a:t>
            </a:r>
            <a:r>
              <a:rPr lang="en-US" altLang="en-US" sz="2000" dirty="0">
                <a:latin typeface="Courier" pitchFamily="49" charset="0"/>
              </a:rPr>
              <a:t>(“The duck says:”);</a:t>
            </a:r>
          </a:p>
          <a:p>
            <a:pPr marL="0" indent="0">
              <a:buFont typeface="Wingdings" panose="05000000000000000000" pitchFamily="2" charset="2"/>
              <a:buNone/>
            </a:pPr>
            <a:r>
              <a:rPr lang="en-US" altLang="en-US" sz="2000" dirty="0" err="1">
                <a:latin typeface="Courier" pitchFamily="49" charset="0"/>
              </a:rPr>
              <a:t>testDuck</a:t>
            </a:r>
            <a:r>
              <a:rPr lang="en-US" altLang="en-US" sz="2000" dirty="0">
                <a:latin typeface="Courier" pitchFamily="49" charset="0"/>
              </a:rPr>
              <a:t>(duck);</a:t>
            </a:r>
          </a:p>
          <a:p>
            <a:pPr marL="0" indent="0">
              <a:buFont typeface="Wingdings" panose="05000000000000000000" pitchFamily="2" charset="2"/>
              <a:buNone/>
            </a:pPr>
            <a:r>
              <a:rPr lang="en-US" altLang="en-US" sz="2000" dirty="0" err="1">
                <a:latin typeface="Courier" pitchFamily="49" charset="0"/>
              </a:rPr>
              <a:t>Console.WriteLine</a:t>
            </a:r>
            <a:r>
              <a:rPr lang="en-US" altLang="en-US" sz="2000" dirty="0">
                <a:latin typeface="Courier" pitchFamily="49" charset="0"/>
              </a:rPr>
              <a:t>(“\</a:t>
            </a:r>
            <a:r>
              <a:rPr lang="en-US" altLang="en-US" sz="2000" dirty="0" err="1">
                <a:latin typeface="Courier" pitchFamily="49" charset="0"/>
              </a:rPr>
              <a:t>nThe</a:t>
            </a:r>
            <a:r>
              <a:rPr lang="en-US" altLang="en-US" sz="2000" dirty="0">
                <a:latin typeface="Courier" pitchFamily="49" charset="0"/>
              </a:rPr>
              <a:t> chicken says</a:t>
            </a:r>
            <a:r>
              <a:rPr lang="en-US" altLang="en-US" sz="2000" dirty="0">
                <a:latin typeface="Courier" pitchFamily="49" charset="0"/>
                <a:sym typeface="Wingdings" panose="05000000000000000000" pitchFamily="2" charset="2"/>
              </a:rPr>
              <a:t>:”);</a:t>
            </a:r>
          </a:p>
          <a:p>
            <a:pPr marL="0" indent="0">
              <a:buFont typeface="Wingdings" panose="05000000000000000000" pitchFamily="2" charset="2"/>
              <a:buNone/>
            </a:pPr>
            <a:r>
              <a:rPr lang="en-US" altLang="en-US" sz="2000" dirty="0" err="1">
                <a:latin typeface="Courier" pitchFamily="49" charset="0"/>
                <a:sym typeface="Wingdings" panose="05000000000000000000" pitchFamily="2" charset="2"/>
              </a:rPr>
              <a:t>testDuck</a:t>
            </a:r>
            <a:r>
              <a:rPr lang="en-US" altLang="en-US" sz="2000" dirty="0">
                <a:latin typeface="Courier" pitchFamily="49" charset="0"/>
                <a:sym typeface="Wingdings" panose="05000000000000000000" pitchFamily="2" charset="2"/>
              </a:rPr>
              <a:t>(</a:t>
            </a:r>
            <a:r>
              <a:rPr lang="en-US" altLang="en-US" sz="2000" dirty="0" err="1">
                <a:latin typeface="Courier" pitchFamily="49" charset="0"/>
                <a:sym typeface="Wingdings" panose="05000000000000000000" pitchFamily="2" charset="2"/>
              </a:rPr>
              <a:t>chickenAdapter</a:t>
            </a:r>
            <a:r>
              <a:rPr lang="en-US" altLang="en-US" sz="2000" dirty="0">
                <a:latin typeface="Courier" pitchFamily="49" charset="0"/>
                <a:sym typeface="Wingdings" panose="05000000000000000000" pitchFamily="2" charset="2"/>
              </a:rPr>
              <a:t>);</a:t>
            </a:r>
            <a:endParaRPr lang="en-US" altLang="en-US" sz="2000" dirty="0">
              <a:latin typeface="Courier" pitchFamily="49" charset="0"/>
            </a:endParaRP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endParaRPr lang="en-US" altLang="en-US" sz="2000" dirty="0">
              <a:latin typeface="Courier" pitchFamily="49" charset="0"/>
            </a:endParaRPr>
          </a:p>
        </p:txBody>
      </p:sp>
      <p:pic>
        <p:nvPicPr>
          <p:cNvPr id="11" name="Audio 10">
            <a:hlinkClick r:id="" action="ppaction://media"/>
            <a:extLst>
              <a:ext uri="{FF2B5EF4-FFF2-40B4-BE49-F238E27FC236}">
                <a16:creationId xmlns:a16="http://schemas.microsoft.com/office/drawing/2014/main" id="{07E46B25-927C-718A-C436-0027F4E93C9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5" name="Rectangle 4">
            <a:extLst>
              <a:ext uri="{FF2B5EF4-FFF2-40B4-BE49-F238E27FC236}">
                <a16:creationId xmlns:a16="http://schemas.microsoft.com/office/drawing/2014/main" id="{8206FEE7-9994-1616-6941-4A49DD49E052}"/>
              </a:ext>
            </a:extLst>
          </p:cNvPr>
          <p:cNvSpPr/>
          <p:nvPr/>
        </p:nvSpPr>
        <p:spPr bwMode="auto">
          <a:xfrm>
            <a:off x="1066800" y="1026695"/>
            <a:ext cx="2971800" cy="26870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9D071DF6-CD06-EC8D-F95F-0C5B5FF2A195}"/>
              </a:ext>
            </a:extLst>
          </p:cNvPr>
          <p:cNvSpPr/>
          <p:nvPr/>
        </p:nvSpPr>
        <p:spPr bwMode="auto">
          <a:xfrm>
            <a:off x="4267200" y="3581400"/>
            <a:ext cx="35814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91B530DE-8FC7-A2EE-F5BC-4A5102CF9BF7}"/>
              </a:ext>
            </a:extLst>
          </p:cNvPr>
          <p:cNvSpPr/>
          <p:nvPr/>
        </p:nvSpPr>
        <p:spPr bwMode="auto">
          <a:xfrm>
            <a:off x="308811" y="3581400"/>
            <a:ext cx="757989"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2092537E-AC61-D7C4-455D-F3B06AB56EEB}"/>
              </a:ext>
            </a:extLst>
          </p:cNvPr>
          <p:cNvSpPr/>
          <p:nvPr/>
        </p:nvSpPr>
        <p:spPr bwMode="auto">
          <a:xfrm>
            <a:off x="292768" y="4672264"/>
            <a:ext cx="24384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B8BB82E0-48D9-891A-7E4A-080E685180B1}"/>
              </a:ext>
            </a:extLst>
          </p:cNvPr>
          <p:cNvSpPr/>
          <p:nvPr/>
        </p:nvSpPr>
        <p:spPr bwMode="auto">
          <a:xfrm>
            <a:off x="304800" y="5458246"/>
            <a:ext cx="3962400" cy="28081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Slide Number Placeholder 3">
            <a:extLst>
              <a:ext uri="{FF2B5EF4-FFF2-40B4-BE49-F238E27FC236}">
                <a16:creationId xmlns:a16="http://schemas.microsoft.com/office/drawing/2014/main" id="{5B9697DD-9880-D5B9-A40C-B31C2ECE8CD2}"/>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8</a:t>
            </a:fld>
            <a:endParaRPr lang="en-US" dirty="0"/>
          </a:p>
        </p:txBody>
      </p:sp>
    </p:spTree>
    <p:custDataLst>
      <p:tags r:id="rId1"/>
    </p:custDataLst>
    <p:extLst>
      <p:ext uri="{BB962C8B-B14F-4D97-AF65-F5344CB8AC3E}">
        <p14:creationId xmlns:p14="http://schemas.microsoft.com/office/powerpoint/2010/main" val="1060462830"/>
      </p:ext>
    </p:extLst>
  </p:cSld>
  <p:clrMapOvr>
    <a:masterClrMapping/>
  </p:clrMapOvr>
  <p:transition spd="slow" advTm="651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11"/>
                </p:tgtEl>
              </p:cMediaNode>
            </p:audio>
          </p:childTnLst>
        </p:cTn>
      </p:par>
    </p:tnLst>
    <p:bldLst>
      <p:bldP spid="5" grpId="0" animBg="1"/>
      <p:bldP spid="6" grpId="0" animBg="1"/>
      <p:bldP spid="7" grpId="0" animBg="1"/>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1D5D-48F8-BFC0-A01E-4461FDF8871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B287564-0627-F673-3A75-B475F56AF4F4}"/>
              </a:ext>
            </a:extLst>
          </p:cNvPr>
          <p:cNvSpPr>
            <a:spLocks noGrp="1"/>
          </p:cNvSpPr>
          <p:nvPr>
            <p:ph idx="1"/>
          </p:nvPr>
        </p:nvSpPr>
        <p:spPr/>
        <p:txBody>
          <a:bodyPr/>
          <a:lstStyle/>
          <a:p>
            <a:r>
              <a:rPr lang="en-US" dirty="0"/>
              <a:t>Output</a:t>
            </a:r>
            <a:endParaRPr lang="en-GB" dirty="0"/>
          </a:p>
        </p:txBody>
      </p:sp>
      <p:sp>
        <p:nvSpPr>
          <p:cNvPr id="2" name="Title 1">
            <a:extLst>
              <a:ext uri="{FF2B5EF4-FFF2-40B4-BE49-F238E27FC236}">
                <a16:creationId xmlns:a16="http://schemas.microsoft.com/office/drawing/2014/main" id="{4518635D-C309-B2BB-2A99-8D04F36D3FE6}"/>
              </a:ext>
            </a:extLst>
          </p:cNvPr>
          <p:cNvSpPr>
            <a:spLocks noGrp="1"/>
          </p:cNvSpPr>
          <p:nvPr>
            <p:ph type="title"/>
          </p:nvPr>
        </p:nvSpPr>
        <p:spPr/>
        <p:txBody>
          <a:bodyPr/>
          <a:lstStyle/>
          <a:p>
            <a:pPr>
              <a:defRPr/>
            </a:pPr>
            <a:r>
              <a:rPr lang="en-US" dirty="0"/>
              <a:t>Let’s Test It</a:t>
            </a:r>
            <a:endParaRPr lang="en-SG" dirty="0"/>
          </a:p>
        </p:txBody>
      </p:sp>
      <p:sp>
        <p:nvSpPr>
          <p:cNvPr id="9" name="TextBox 8">
            <a:extLst>
              <a:ext uri="{FF2B5EF4-FFF2-40B4-BE49-F238E27FC236}">
                <a16:creationId xmlns:a16="http://schemas.microsoft.com/office/drawing/2014/main" id="{4A30DE19-8F02-CDD5-710C-5009ECFFFC78}"/>
              </a:ext>
            </a:extLst>
          </p:cNvPr>
          <p:cNvSpPr txBox="1"/>
          <p:nvPr/>
        </p:nvSpPr>
        <p:spPr>
          <a:xfrm>
            <a:off x="942473" y="1918662"/>
            <a:ext cx="7259054" cy="3477875"/>
          </a:xfrm>
          <a:prstGeom prst="rect">
            <a:avLst/>
          </a:prstGeom>
          <a:noFill/>
          <a:ln>
            <a:solidFill>
              <a:schemeClr val="accent1"/>
            </a:solidFill>
          </a:ln>
        </p:spPr>
        <p:txBody>
          <a:bodyPr wrap="square" rtlCol="0">
            <a:spAutoFit/>
          </a:bodyPr>
          <a:lstStyle/>
          <a:p>
            <a:r>
              <a:rPr lang="en-GB" sz="2000" dirty="0">
                <a:latin typeface="Courier New" panose="02070309020205020404" pitchFamily="49" charset="0"/>
                <a:cs typeface="Courier New" panose="02070309020205020404" pitchFamily="49" charset="0"/>
              </a:rPr>
              <a:t>The duck says:</a:t>
            </a:r>
          </a:p>
          <a:p>
            <a:r>
              <a:rPr lang="en-GB" sz="2000" dirty="0">
                <a:latin typeface="Courier New" panose="02070309020205020404" pitchFamily="49" charset="0"/>
                <a:cs typeface="Courier New" panose="02070309020205020404" pitchFamily="49" charset="0"/>
              </a:rPr>
              <a:t>Quack</a:t>
            </a:r>
          </a:p>
          <a:p>
            <a:r>
              <a:rPr lang="en-GB" sz="2000" dirty="0">
                <a:latin typeface="Courier New" panose="02070309020205020404" pitchFamily="49" charset="0"/>
                <a:cs typeface="Courier New" panose="02070309020205020404" pitchFamily="49" charset="0"/>
              </a:rPr>
              <a:t>I’m flying!</a:t>
            </a:r>
          </a:p>
          <a:p>
            <a:endParaRPr lang="en-GB" sz="2000" dirty="0">
              <a:latin typeface="Courier New" panose="02070309020205020404" pitchFamily="49" charset="0"/>
              <a:cs typeface="Courier New" panose="02070309020205020404" pitchFamily="49" charset="0"/>
            </a:endParaRPr>
          </a:p>
          <a:p>
            <a:r>
              <a:rPr lang="en-GB" sz="2000" dirty="0">
                <a:latin typeface="Courier New" panose="02070309020205020404" pitchFamily="49" charset="0"/>
                <a:cs typeface="Courier New" panose="02070309020205020404" pitchFamily="49" charset="0"/>
              </a:rPr>
              <a:t>The chicken says:</a:t>
            </a:r>
          </a:p>
          <a:p>
            <a:r>
              <a:rPr lang="en-GB" sz="2000" dirty="0">
                <a:latin typeface="Courier New" panose="02070309020205020404" pitchFamily="49" charset="0"/>
                <a:cs typeface="Courier New" panose="02070309020205020404" pitchFamily="49" charset="0"/>
              </a:rPr>
              <a:t>Cluck </a:t>
            </a:r>
            <a:r>
              <a:rPr lang="en-GB" sz="2000" dirty="0" err="1">
                <a:latin typeface="Courier New" panose="02070309020205020404" pitchFamily="49" charset="0"/>
                <a:cs typeface="Courier New" panose="02070309020205020404" pitchFamily="49" charset="0"/>
              </a:rPr>
              <a:t>cluck</a:t>
            </a:r>
            <a:endParaRPr lang="en-GB" sz="2000" dirty="0">
              <a:latin typeface="Courier New" panose="02070309020205020404" pitchFamily="49" charset="0"/>
              <a:cs typeface="Courier New" panose="02070309020205020404" pitchFamily="49" charset="0"/>
            </a:endParaRPr>
          </a:p>
          <a:p>
            <a:r>
              <a:rPr lang="en-GB" sz="2000" dirty="0">
                <a:latin typeface="Courier New" panose="02070309020205020404" pitchFamily="49" charset="0"/>
                <a:cs typeface="Courier New" panose="02070309020205020404" pitchFamily="49" charset="0"/>
              </a:rPr>
              <a:t>Flying a short distance</a:t>
            </a:r>
          </a:p>
          <a:p>
            <a:r>
              <a:rPr lang="en-GB" sz="2000" dirty="0">
                <a:latin typeface="Courier New" panose="02070309020205020404" pitchFamily="49" charset="0"/>
                <a:cs typeface="Courier New" panose="02070309020205020404" pitchFamily="49" charset="0"/>
              </a:rPr>
              <a:t>Flying a short distance</a:t>
            </a:r>
          </a:p>
          <a:p>
            <a:r>
              <a:rPr lang="en-GB" sz="2000" dirty="0">
                <a:latin typeface="Courier New" panose="02070309020205020404" pitchFamily="49" charset="0"/>
                <a:cs typeface="Courier New" panose="02070309020205020404" pitchFamily="49" charset="0"/>
              </a:rPr>
              <a:t>Flying a short distance</a:t>
            </a:r>
          </a:p>
          <a:p>
            <a:r>
              <a:rPr lang="en-GB" sz="2000" dirty="0">
                <a:latin typeface="Courier New" panose="02070309020205020404" pitchFamily="49" charset="0"/>
                <a:cs typeface="Courier New" panose="02070309020205020404" pitchFamily="49" charset="0"/>
              </a:rPr>
              <a:t>Flying a short distance</a:t>
            </a:r>
          </a:p>
          <a:p>
            <a:r>
              <a:rPr lang="en-GB" sz="2000" dirty="0">
                <a:latin typeface="Courier New" panose="02070309020205020404" pitchFamily="49" charset="0"/>
                <a:cs typeface="Courier New" panose="02070309020205020404" pitchFamily="49" charset="0"/>
              </a:rPr>
              <a:t>Flying a short distance</a:t>
            </a:r>
          </a:p>
        </p:txBody>
      </p:sp>
      <p:pic>
        <p:nvPicPr>
          <p:cNvPr id="12" name="Audio 11">
            <a:hlinkClick r:id="" action="ppaction://media"/>
            <a:extLst>
              <a:ext uri="{FF2B5EF4-FFF2-40B4-BE49-F238E27FC236}">
                <a16:creationId xmlns:a16="http://schemas.microsoft.com/office/drawing/2014/main" id="{C7ED5BDA-163C-27E1-2256-8E48199B086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6" name="Rectangle 5">
            <a:extLst>
              <a:ext uri="{FF2B5EF4-FFF2-40B4-BE49-F238E27FC236}">
                <a16:creationId xmlns:a16="http://schemas.microsoft.com/office/drawing/2014/main" id="{82735838-571E-F452-CBFA-BA4CF1E4F175}"/>
              </a:ext>
            </a:extLst>
          </p:cNvPr>
          <p:cNvSpPr/>
          <p:nvPr/>
        </p:nvSpPr>
        <p:spPr bwMode="auto">
          <a:xfrm>
            <a:off x="954505" y="3517231"/>
            <a:ext cx="1864895" cy="22860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D69B5C4E-ECF5-B853-8675-E6527FBA1164}"/>
              </a:ext>
            </a:extLst>
          </p:cNvPr>
          <p:cNvSpPr/>
          <p:nvPr/>
        </p:nvSpPr>
        <p:spPr bwMode="auto">
          <a:xfrm>
            <a:off x="1018672" y="3792915"/>
            <a:ext cx="3581400" cy="156351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Slide Number Placeholder 3">
            <a:extLst>
              <a:ext uri="{FF2B5EF4-FFF2-40B4-BE49-F238E27FC236}">
                <a16:creationId xmlns:a16="http://schemas.microsoft.com/office/drawing/2014/main" id="{688A2C88-8468-B2F2-DA26-D50980443DCD}"/>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a:t>
            </a:r>
            <a:r>
              <a:rPr lang="en-US"/>
              <a:t>1</a:t>
            </a:r>
            <a:br>
              <a:rPr lang="en-US"/>
            </a:br>
            <a:r>
              <a:rPr lang="en-US"/>
              <a:t> Slide </a:t>
            </a:r>
            <a:fld id="{FF9B6805-2258-4A0A-A38F-E119E90B2031}" type="slidenum">
              <a:rPr lang="en-US" smtClean="0"/>
              <a:pPr>
                <a:defRPr/>
              </a:pPr>
              <a:t>9</a:t>
            </a:fld>
            <a:endParaRPr lang="en-US" dirty="0"/>
          </a:p>
        </p:txBody>
      </p:sp>
    </p:spTree>
    <p:custDataLst>
      <p:tags r:id="rId1"/>
    </p:custDataLst>
    <p:extLst>
      <p:ext uri="{BB962C8B-B14F-4D97-AF65-F5344CB8AC3E}">
        <p14:creationId xmlns:p14="http://schemas.microsoft.com/office/powerpoint/2010/main" val="3287639647"/>
      </p:ext>
    </p:extLst>
  </p:cSld>
  <p:clrMapOvr>
    <a:masterClrMapping/>
  </p:clrMapOvr>
  <p:transition spd="slow" advTm="152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2"/>
                </p:tgtEl>
              </p:cMediaNode>
            </p:audio>
          </p:childTnLst>
        </p:cTn>
      </p:par>
    </p:tnLst>
    <p:bldLst>
      <p:bldP spid="6"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3|12.6|3.2|3.6"/>
</p:tagLst>
</file>

<file path=ppt/tags/tag10.xml><?xml version="1.0" encoding="utf-8"?>
<p:tagLst xmlns:a="http://schemas.openxmlformats.org/drawingml/2006/main" xmlns:r="http://schemas.openxmlformats.org/officeDocument/2006/relationships" xmlns:p="http://schemas.openxmlformats.org/presentationml/2006/main">
  <p:tag name="TIMING" val="|4.5|4.4|8.7|12.7|5.6|4.8"/>
</p:tagLst>
</file>

<file path=ppt/tags/tag11.xml><?xml version="1.0" encoding="utf-8"?>
<p:tagLst xmlns:a="http://schemas.openxmlformats.org/drawingml/2006/main" xmlns:r="http://schemas.openxmlformats.org/officeDocument/2006/relationships" xmlns:p="http://schemas.openxmlformats.org/presentationml/2006/main">
  <p:tag name="TIMING" val="|5.2|9.7|5.8|8.6|7.3"/>
</p:tagLst>
</file>

<file path=ppt/tags/tag12.xml><?xml version="1.0" encoding="utf-8"?>
<p:tagLst xmlns:a="http://schemas.openxmlformats.org/drawingml/2006/main" xmlns:r="http://schemas.openxmlformats.org/officeDocument/2006/relationships" xmlns:p="http://schemas.openxmlformats.org/presentationml/2006/main">
  <p:tag name="TIMING" val="|8.8|11.9|17.1|17.3"/>
</p:tagLst>
</file>

<file path=ppt/tags/tag13.xml><?xml version="1.0" encoding="utf-8"?>
<p:tagLst xmlns:a="http://schemas.openxmlformats.org/drawingml/2006/main" xmlns:r="http://schemas.openxmlformats.org/officeDocument/2006/relationships" xmlns:p="http://schemas.openxmlformats.org/presentationml/2006/main">
  <p:tag name="TIMING" val="|8.4|16.6"/>
</p:tagLst>
</file>

<file path=ppt/tags/tag14.xml><?xml version="1.0" encoding="utf-8"?>
<p:tagLst xmlns:a="http://schemas.openxmlformats.org/drawingml/2006/main" xmlns:r="http://schemas.openxmlformats.org/officeDocument/2006/relationships" xmlns:p="http://schemas.openxmlformats.org/presentationml/2006/main">
  <p:tag name="TIMING" val="|6|7.3|25.6|29.7|28.5|21.5"/>
</p:tagLst>
</file>

<file path=ppt/tags/tag15.xml><?xml version="1.0" encoding="utf-8"?>
<p:tagLst xmlns:a="http://schemas.openxmlformats.org/drawingml/2006/main" xmlns:r="http://schemas.openxmlformats.org/officeDocument/2006/relationships" xmlns:p="http://schemas.openxmlformats.org/presentationml/2006/main">
  <p:tag name="TIMING" val="|8.4|16.6"/>
</p:tagLst>
</file>

<file path=ppt/tags/tag16.xml><?xml version="1.0" encoding="utf-8"?>
<p:tagLst xmlns:a="http://schemas.openxmlformats.org/drawingml/2006/main" xmlns:r="http://schemas.openxmlformats.org/officeDocument/2006/relationships" xmlns:p="http://schemas.openxmlformats.org/presentationml/2006/main">
  <p:tag name="TIMING" val="|21.9"/>
</p:tagLst>
</file>

<file path=ppt/tags/tag2.xml><?xml version="1.0" encoding="utf-8"?>
<p:tagLst xmlns:a="http://schemas.openxmlformats.org/drawingml/2006/main" xmlns:r="http://schemas.openxmlformats.org/officeDocument/2006/relationships" xmlns:p="http://schemas.openxmlformats.org/presentationml/2006/main">
  <p:tag name="TIMING" val="|15.4|8.6|3.5|7|8.5|7.9|10.3"/>
</p:tagLst>
</file>

<file path=ppt/tags/tag3.xml><?xml version="1.0" encoding="utf-8"?>
<p:tagLst xmlns:a="http://schemas.openxmlformats.org/drawingml/2006/main" xmlns:r="http://schemas.openxmlformats.org/officeDocument/2006/relationships" xmlns:p="http://schemas.openxmlformats.org/presentationml/2006/main">
  <p:tag name="TIMING" val="|14.9|15.3"/>
</p:tagLst>
</file>

<file path=ppt/tags/tag4.xml><?xml version="1.0" encoding="utf-8"?>
<p:tagLst xmlns:a="http://schemas.openxmlformats.org/drawingml/2006/main" xmlns:r="http://schemas.openxmlformats.org/officeDocument/2006/relationships" xmlns:p="http://schemas.openxmlformats.org/presentationml/2006/main">
  <p:tag name="TIMING" val="|12.4|6.1"/>
</p:tagLst>
</file>

<file path=ppt/tags/tag5.xml><?xml version="1.0" encoding="utf-8"?>
<p:tagLst xmlns:a="http://schemas.openxmlformats.org/drawingml/2006/main" xmlns:r="http://schemas.openxmlformats.org/officeDocument/2006/relationships" xmlns:p="http://schemas.openxmlformats.org/presentationml/2006/main">
  <p:tag name="TIMING" val="|10.3|14.5"/>
</p:tagLst>
</file>

<file path=ppt/tags/tag6.xml><?xml version="1.0" encoding="utf-8"?>
<p:tagLst xmlns:a="http://schemas.openxmlformats.org/drawingml/2006/main" xmlns:r="http://schemas.openxmlformats.org/officeDocument/2006/relationships" xmlns:p="http://schemas.openxmlformats.org/presentationml/2006/main">
  <p:tag name="TIMING" val="|11.3|8.4|15.3|11.9"/>
</p:tagLst>
</file>

<file path=ppt/tags/tag7.xml><?xml version="1.0" encoding="utf-8"?>
<p:tagLst xmlns:a="http://schemas.openxmlformats.org/drawingml/2006/main" xmlns:r="http://schemas.openxmlformats.org/officeDocument/2006/relationships" xmlns:p="http://schemas.openxmlformats.org/presentationml/2006/main">
  <p:tag name="TIMING" val="|4.7|34.6|7.6"/>
</p:tagLst>
</file>

<file path=ppt/tags/tag8.xml><?xml version="1.0" encoding="utf-8"?>
<p:tagLst xmlns:a="http://schemas.openxmlformats.org/drawingml/2006/main" xmlns:r="http://schemas.openxmlformats.org/officeDocument/2006/relationships" xmlns:p="http://schemas.openxmlformats.org/presentationml/2006/main">
  <p:tag name="TIMING" val="|4.7|34.6|7.6"/>
</p:tagLst>
</file>

<file path=ppt/tags/tag9.xml><?xml version="1.0" encoding="utf-8"?>
<p:tagLst xmlns:a="http://schemas.openxmlformats.org/drawingml/2006/main" xmlns:r="http://schemas.openxmlformats.org/officeDocument/2006/relationships" xmlns:p="http://schemas.openxmlformats.org/presentationml/2006/main">
  <p:tag name="TIMING" val="|17.3"/>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14034</TotalTime>
  <Words>3140</Words>
  <Application>Microsoft Office PowerPoint</Application>
  <PresentationFormat>On-screen Show (4:3)</PresentationFormat>
  <Paragraphs>217</Paragraphs>
  <Slides>19</Slides>
  <Notes>19</Notes>
  <HiddenSlides>0</HiddenSlides>
  <MMClips>18</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1" baseType="lpstr">
      <vt:lpstr>Courier</vt:lpstr>
      <vt:lpstr>Arial</vt:lpstr>
      <vt:lpstr>Arial Narrow</vt:lpstr>
      <vt:lpstr>Calibri</vt:lpstr>
      <vt:lpstr>Courier New</vt:lpstr>
      <vt:lpstr>Ink Free</vt:lpstr>
      <vt:lpstr>Segoe Print</vt:lpstr>
      <vt:lpstr>Tahoma</vt:lpstr>
      <vt:lpstr>Verdana</vt:lpstr>
      <vt:lpstr>Wingdings</vt:lpstr>
      <vt:lpstr>Contport</vt:lpstr>
      <vt:lpstr>Clip</vt:lpstr>
      <vt:lpstr>PowerPoint Presentation</vt:lpstr>
      <vt:lpstr>What are Adapters?</vt:lpstr>
      <vt:lpstr>Object Oriented Adapters</vt:lpstr>
      <vt:lpstr>Duck Simulation, Revisited</vt:lpstr>
      <vt:lpstr>Current Duck Implementation</vt:lpstr>
      <vt:lpstr>Current Chicken Implementation</vt:lpstr>
      <vt:lpstr>Chicken Adapter</vt:lpstr>
      <vt:lpstr>Let’s Test It</vt:lpstr>
      <vt:lpstr>Let’s Test It</vt:lpstr>
      <vt:lpstr>The Adapter Pattern</vt:lpstr>
      <vt:lpstr>PowerPoint Presentation</vt:lpstr>
      <vt:lpstr>Definition</vt:lpstr>
      <vt:lpstr>The Adapter Pattern</vt:lpstr>
      <vt:lpstr>Key Participants</vt:lpstr>
      <vt:lpstr>Applying Adapter to Duck Simulation</vt:lpstr>
      <vt:lpstr>What Have We Achieved?</vt:lpstr>
      <vt:lpstr>Object Adapter vs. Class Adapter</vt:lpstr>
      <vt:lpstr>Object Adapter vs. Class Adapter</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437</cp:revision>
  <cp:lastPrinted>2000-08-04T01:42:18Z</cp:lastPrinted>
  <dcterms:created xsi:type="dcterms:W3CDTF">1995-05-28T16:29:18Z</dcterms:created>
  <dcterms:modified xsi:type="dcterms:W3CDTF">2024-12-24T07:59:00Z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2023-01-10T13:07:40Z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07a35fd6-7451-4543-9440-49d0af4445c4</vt:lpwstr>
  </property>
  <property fmtid="{D5CDD505-2E9C-101B-9397-08002B2CF9AE}" pid="8" name="MSIP_Label_30286cb9-b49f-4646-87a5-340028348160_ContentBits">
    <vt:lpwstr>1</vt:lpwstr>
  </property>
</Properties>
</file>